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MAOI for TB, found anti depressant effects</a:t>
            </a:r>
          </a:p>
          <a:p>
            <a:pPr/>
            <a:r>
              <a:t>	RIMA Reversible inhibitors of MAO a</a:t>
            </a:r>
          </a:p>
          <a:p>
            <a:pPr/>
            <a:r>
              <a:t>venlafaxine the first approved SSNRI 1993</a:t>
            </a:r>
          </a:p>
          <a:p>
            <a:pPr/>
            <a:r>
              <a:t>NRIs, might not work……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1" name="Shape 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Serotonin syndrome:Symptoms include high body temperature, agitation, increased reflexes, tremor, sweating, dilated pupils, and diarrhea. Body temperature increase</a:t>
            </a:r>
          </a:p>
          <a:p>
            <a:pPr/>
          </a:p>
          <a:p>
            <a:pPr/>
            <a:r>
              <a:t>RIMA don’t have nearly the side effects of regular MAOI on tyramine metabolicm and hypertensive crisis.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95347" y="6423342"/>
            <a:ext cx="220003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defTabSz="685800">
              <a:defRPr sz="9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5716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0288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4860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9432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004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idepressants"/>
          <p:cNvSpPr txBox="1"/>
          <p:nvPr>
            <p:ph type="title" idx="4294967295"/>
          </p:nvPr>
        </p:nvSpPr>
        <p:spPr>
          <a:xfrm>
            <a:off x="1143000" y="1122362"/>
            <a:ext cx="6858000" cy="23876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ctr">
              <a:defRPr sz="4500"/>
            </a:lvl1pPr>
          </a:lstStyle>
          <a:p>
            <a:pPr/>
            <a:r>
              <a:t>Antidepressants</a:t>
            </a:r>
          </a:p>
        </p:txBody>
      </p:sp>
      <p:sp>
        <p:nvSpPr>
          <p:cNvPr id="21" name="Biology/Psychology 3506"/>
          <p:cNvSpPr txBox="1"/>
          <p:nvPr>
            <p:ph type="body" sz="quarter" idx="4294967295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  <a:defRPr sz="1800"/>
            </a:lvl1pPr>
          </a:lstStyle>
          <a:p>
            <a:pPr/>
            <a:r>
              <a:t>Biology/Psychology 3506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thium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Lithium	</a:t>
            </a:r>
          </a:p>
        </p:txBody>
      </p:sp>
      <p:sp>
        <p:nvSpPr>
          <p:cNvPr id="50" name="Some ideas include…..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Some ideas include…..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Magic….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Seems to decrease NE release, increase 5Ht synthesis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Altering GABA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Attenuating Glutamate</a:t>
            </a:r>
          </a:p>
          <a:p>
            <a:pPr lvl="2" marL="857250" indent="-171450">
              <a:lnSpc>
                <a:spcPct val="100000"/>
              </a:lnSpc>
              <a:spcBef>
                <a:spcPts val="0"/>
              </a:spcBef>
              <a:defRPr sz="1500"/>
            </a:pPr>
            <a:r>
              <a:t>Valproate works this way, so maybe….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Affecting NO signalling pathway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member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Remember</a:t>
            </a:r>
          </a:p>
        </p:txBody>
      </p:sp>
      <p:sp>
        <p:nvSpPr>
          <p:cNvPr id="53" name="Super dangerous as noted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Super dangerous as noted</a:t>
            </a:r>
          </a:p>
          <a:p>
            <a:pPr/>
            <a:r>
              <a:t>Elevated white blood cell count</a:t>
            </a:r>
          </a:p>
          <a:p>
            <a:pPr/>
            <a:r>
              <a:t>Headaches</a:t>
            </a:r>
          </a:p>
          <a:p>
            <a:pPr/>
            <a:r>
              <a:t>Confusion</a:t>
            </a:r>
          </a:p>
          <a:p>
            <a:pPr/>
            <a:r>
              <a:t>Memory problems etc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.4 mmol/L concentration needed, about 1.2 can do you in, but, you might need this much for the mood stabilizing effects…..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Effects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Effects</a:t>
            </a:r>
          </a:p>
        </p:txBody>
      </p:sp>
      <p:sp>
        <p:nvSpPr>
          <p:cNvPr id="56" name="ACh effects (MAOI, TCA)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FontTx/>
              <a:buChar char="●"/>
            </a:pPr>
            <a:r>
              <a:t>ACh effects (MAOI, TCA)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Dry mouth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Constipation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Dizziness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Irregular heartbeat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Blurred vision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Ringing ears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ffects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Effects</a:t>
            </a:r>
          </a:p>
        </p:txBody>
      </p:sp>
      <p:sp>
        <p:nvSpPr>
          <p:cNvPr id="59" name="SSRI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SSRI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Nausea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Nervousness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Headache 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Insomnia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‘</a:t>
            </a:r>
            <a:r>
              <a:t>Serotonin syndrome</a:t>
            </a:r>
            <a:r>
              <a:t>’</a:t>
            </a:r>
          </a:p>
          <a:p>
            <a:pPr/>
            <a:r>
              <a:t>MAOI block MOA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Umm, you need that to digest certain things, so...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eep effects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Sleep effects</a:t>
            </a:r>
          </a:p>
        </p:txBody>
      </p:sp>
      <p:sp>
        <p:nvSpPr>
          <p:cNvPr id="64" name="TCAs can actually be used as sleeping pills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TCAs can actually be used as sleeping pills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Don</a:t>
            </a:r>
            <a:r>
              <a:t>’</a:t>
            </a:r>
            <a:r>
              <a:t>t overdo it…..</a:t>
            </a:r>
          </a:p>
          <a:p>
            <a:pPr/>
            <a:r>
              <a:t>Some SSRIs affect REM, some do not</a:t>
            </a:r>
          </a:p>
          <a:p>
            <a:pPr/>
            <a:r>
              <a:t>May actually be an antidepressant effect</a:t>
            </a:r>
          </a:p>
          <a:p>
            <a:pPr/>
            <a:r>
              <a:t>Fluoxetine seems to make dreams more vivid.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More effects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More effects</a:t>
            </a:r>
          </a:p>
        </p:txBody>
      </p:sp>
      <p:sp>
        <p:nvSpPr>
          <p:cNvPr id="67" name="No euphoria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No euphoria</a:t>
            </a:r>
          </a:p>
          <a:p>
            <a:pPr/>
            <a:r>
              <a:t>No real </a:t>
            </a:r>
            <a:r>
              <a:t>‘</a:t>
            </a:r>
            <a:r>
              <a:t>liking</a:t>
            </a:r>
            <a:r>
              <a:t>’</a:t>
            </a:r>
          </a:p>
          <a:p>
            <a:pPr/>
            <a:r>
              <a:t>May be some cognitive effects, especially TCA</a:t>
            </a:r>
          </a:p>
          <a:p>
            <a:pPr/>
            <a:r>
              <a:t>Personality cosmetic??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olerance and withdrawal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Tolerance and withdrawal</a:t>
            </a:r>
          </a:p>
        </p:txBody>
      </p:sp>
      <p:sp>
        <p:nvSpPr>
          <p:cNvPr id="70" name="Both side effects and main effects show tolerance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Both side effects and main effects show tolerance</a:t>
            </a:r>
          </a:p>
          <a:p>
            <a:pPr/>
            <a:r>
              <a:t>Withdrawal can happen..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Agitation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Nervousness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Chills 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Muscle aches</a:t>
            </a:r>
          </a:p>
          <a:p>
            <a:pPr/>
            <a:r>
              <a:t>Easier to keep people on SSRIs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ad Stuff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Bad Stuff</a:t>
            </a:r>
          </a:p>
        </p:txBody>
      </p:sp>
      <p:sp>
        <p:nvSpPr>
          <p:cNvPr id="73" name="‘male sexual functioning’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‘</a:t>
            </a:r>
            <a:r>
              <a:t>male sexual functioning</a:t>
            </a:r>
            <a:r>
              <a:t>’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Ahem</a:t>
            </a:r>
          </a:p>
          <a:p>
            <a:pPr/>
            <a:r>
              <a:t>Seems that there are no effects on fetuses, but, nasty side effects in lab animals, so, if you are pregnant, you should probably lay off the antidepressants</a:t>
            </a:r>
          </a:p>
          <a:p>
            <a:pPr/>
            <a:r>
              <a:t>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ntroduction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24" name="Pretty obvious what they are for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Pretty obvious what they are for</a:t>
            </a:r>
          </a:p>
          <a:p>
            <a:pPr/>
            <a:r>
              <a:t>But, what is depression?</a:t>
            </a:r>
          </a:p>
          <a:p>
            <a:pPr/>
            <a:r>
              <a:t>Not just feeling down</a:t>
            </a:r>
          </a:p>
          <a:p>
            <a:pPr/>
            <a:r>
              <a:t>More about flat affect</a:t>
            </a:r>
          </a:p>
          <a:p>
            <a:pPr/>
            <a:r>
              <a:t>Lack of emotion</a:t>
            </a:r>
          </a:p>
          <a:p>
            <a:pPr/>
            <a:r>
              <a:t>Seems to be more common now than ever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What is depression?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What is depression?</a:t>
            </a:r>
          </a:p>
        </p:txBody>
      </p:sp>
      <p:sp>
        <p:nvSpPr>
          <p:cNvPr id="27" name="Basically major depressive disorder, and bipolar.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FontTx/>
              <a:buChar char="●"/>
            </a:pPr>
            <a:r>
              <a:t>Basically major depressive disorder, and bipolar.</a:t>
            </a:r>
          </a:p>
          <a:p>
            <a:pPr>
              <a:buFontTx/>
              <a:buChar char="●"/>
            </a:pPr>
          </a:p>
          <a:p>
            <a:pPr>
              <a:buFontTx/>
              <a:buChar char="●"/>
            </a:pPr>
            <a:r>
              <a:t>MDD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Low self esteem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Loss of interest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Pain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</a:p>
          <a:p>
            <a:pPr>
              <a:buFontTx/>
              <a:buChar char="●"/>
            </a:pPr>
            <a:r>
              <a:t>Bipoloar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Above plus mania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Irritable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‘pressure of speech’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buFontTx/>
              <a:buChar char="●"/>
              <a:defRPr sz="1800"/>
            </a:pPr>
            <a:r>
              <a:t>‘invincible’ until challenged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Zldata262b" descr="Zldata262b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476250"/>
            <a:ext cx="8569325" cy="53530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ntroduction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32" name="Seems to be related to the monoamines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Seems to be related to the monoamines</a:t>
            </a:r>
          </a:p>
          <a:p>
            <a:pPr/>
            <a:r>
              <a:t>5 HT, NE and DA</a:t>
            </a:r>
          </a:p>
          <a:p>
            <a:pPr/>
            <a:r>
              <a:t>5 HT especially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May not be the cause, but certainly plays a role</a:t>
            </a:r>
          </a:p>
          <a:p>
            <a:pPr/>
            <a:r>
              <a:t>Seems all the drugs that work for depression do something at serotonin synapses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 teeny bit of history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 teeny bit of history</a:t>
            </a:r>
          </a:p>
        </p:txBody>
      </p:sp>
      <p:sp>
        <p:nvSpPr>
          <p:cNvPr id="35" name="MAOI were discovered by accident, well, their antidepressant qualities anyway…"/>
          <p:cNvSpPr txBox="1"/>
          <p:nvPr>
            <p:ph type="body" idx="4294967295"/>
          </p:nvPr>
        </p:nvSpPr>
        <p:spPr>
          <a:xfrm>
            <a:off x="628649" y="1253331"/>
            <a:ext cx="7886701" cy="43513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MAOI were discovered by accident, well, their antidepressant qualities anyway</a:t>
            </a:r>
          </a:p>
          <a:p>
            <a:pPr/>
            <a:r>
              <a:t>So were Tri cyclics</a:t>
            </a:r>
          </a:p>
          <a:p>
            <a:pPr/>
            <a:r>
              <a:t>The new </a:t>
            </a:r>
            <a:r>
              <a:t>‘</a:t>
            </a:r>
            <a:r>
              <a:t>second generation</a:t>
            </a:r>
            <a:r>
              <a:t>’</a:t>
            </a:r>
            <a:r>
              <a:t> antidepressants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The SSRIs really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PROZAC!!!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SSNRIs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NRI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</a:p>
          <a:p>
            <a:pPr/>
            <a:r>
              <a:t>Lithium</a:t>
            </a:r>
          </a:p>
        </p:txBody>
      </p:sp>
      <p:pic>
        <p:nvPicPr>
          <p:cNvPr id="3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71399" y="2118299"/>
            <a:ext cx="1760729" cy="19279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5" grpId="1"/>
      <p:bldP build="whole" bldLvl="1" animBg="1" rev="0" advAuto="0" spid="3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bsorption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Absorption</a:t>
            </a:r>
          </a:p>
        </p:txBody>
      </p:sp>
      <p:sp>
        <p:nvSpPr>
          <p:cNvPr id="41" name="Similar for all three types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Similar for all three types</a:t>
            </a:r>
          </a:p>
          <a:p>
            <a:pPr/>
            <a:r>
              <a:t>Most destroyed by first pass metabolism</a:t>
            </a:r>
          </a:p>
          <a:p>
            <a:pPr/>
            <a:r>
              <a:t>One to three hours for peak blood concentration</a:t>
            </a:r>
          </a:p>
          <a:p>
            <a:pPr/>
            <a:r>
              <a:t>Longer with SSRIs</a:t>
            </a:r>
          </a:p>
          <a:p>
            <a:pPr/>
            <a:r>
              <a:t>Li is poison!!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Plus, a TI of like 3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careful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istribution and excretion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Distribution and excretion</a:t>
            </a:r>
          </a:p>
        </p:txBody>
      </p:sp>
      <p:sp>
        <p:nvSpPr>
          <p:cNvPr id="44" name="Crosses all barriers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Crosses all barriers</a:t>
            </a:r>
          </a:p>
          <a:p>
            <a:pPr/>
            <a:r>
              <a:t>MAOI have short half life</a:t>
            </a:r>
          </a:p>
          <a:p>
            <a:pPr/>
            <a:r>
              <a:t>TCA longer, almost 24 hr</a:t>
            </a:r>
          </a:p>
          <a:p>
            <a:pPr/>
            <a:r>
              <a:t>SSRI 15 – 20 hr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Except fluoxetine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6 day half life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Norfluoxetine, 16 days!!!!!!!!!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europhysiology"/>
          <p:cNvSpPr txBox="1"/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Neurophysiology</a:t>
            </a:r>
          </a:p>
        </p:txBody>
      </p:sp>
      <p:sp>
        <p:nvSpPr>
          <p:cNvPr id="47" name="MAOI obvious…"/>
          <p:cNvSpPr txBox="1"/>
          <p:nvPr>
            <p:ph type="body" idx="4294967295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MAOI obvious</a:t>
            </a:r>
          </a:p>
          <a:p>
            <a:pPr/>
            <a:r>
              <a:t>TCA stop reuptake of monoamines</a:t>
            </a:r>
          </a:p>
          <a:p>
            <a:pPr/>
            <a:r>
              <a:t>SSRI obvious</a:t>
            </a:r>
          </a:p>
          <a:p>
            <a:pPr/>
            <a:r>
              <a:t>These effects are immediate, but the antidepressant effect is not, can take days or weeks even</a:t>
            </a:r>
          </a:p>
          <a:p>
            <a:pPr lvl="1" marL="514350" indent="-171450">
              <a:lnSpc>
                <a:spcPct val="100000"/>
              </a:lnSpc>
              <a:spcBef>
                <a:spcPts val="300"/>
              </a:spcBef>
              <a:defRPr sz="1800"/>
            </a:pPr>
            <a:r>
              <a:t>Hmmmmmmmmm</a:t>
            </a:r>
          </a:p>
          <a:p>
            <a:pPr/>
            <a:r>
              <a:t>How the hell does Li work?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