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1pPr>
    <a:lvl2pPr indent="2286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2pPr>
    <a:lvl3pPr indent="4572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3pPr>
    <a:lvl4pPr indent="6858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4pPr>
    <a:lvl5pPr indent="9144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5pPr>
    <a:lvl6pPr indent="11430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6pPr>
    <a:lvl7pPr indent="13716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7pPr>
    <a:lvl8pPr indent="16002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8pPr>
    <a:lvl9pPr indent="1828800" defTabSz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xfrm>
            <a:off x="19994294" y="12713335"/>
            <a:ext cx="427306" cy="46228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9994294" y="12713335"/>
            <a:ext cx="427306" cy="46228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62400" y="184149"/>
            <a:ext cx="16459200" cy="301625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651394" y="12846685"/>
            <a:ext cx="427306" cy="46228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 defTabSz="1371600">
              <a:defRPr sz="18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6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429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165860" marR="0" indent="-48006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82615" marR="0" indent="-553915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7716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2288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6860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1432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600450" marR="0" indent="-400050" algn="l" defTabSz="137160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4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1371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rains, Synapses and Neurotransmitters"/>
          <p:cNvSpPr txBox="1"/>
          <p:nvPr>
            <p:ph type="title" idx="4294967295"/>
          </p:nvPr>
        </p:nvSpPr>
        <p:spPr>
          <a:xfrm>
            <a:off x="5334000" y="2244725"/>
            <a:ext cx="13716000" cy="47752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algn="ctr">
              <a:defRPr sz="9000"/>
            </a:lvl1pPr>
          </a:lstStyle>
          <a:p>
            <a:pPr/>
            <a:r>
              <a:t>Brains, Synapses and Neurotransmitters</a:t>
            </a:r>
          </a:p>
        </p:txBody>
      </p:sp>
      <p:sp>
        <p:nvSpPr>
          <p:cNvPr id="35" name="Biology/Psychology 3506"/>
          <p:cNvSpPr txBox="1"/>
          <p:nvPr>
            <p:ph type="body" sz="quarter" idx="4294967295"/>
          </p:nvPr>
        </p:nvSpPr>
        <p:spPr>
          <a:xfrm>
            <a:off x="5334000" y="7204075"/>
            <a:ext cx="13716000" cy="33115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  <a:defRPr sz="3600"/>
            </a:lvl1pPr>
          </a:lstStyle>
          <a:p>
            <a:pPr/>
            <a:r>
              <a:t>Biology/Psychology 3506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he Synapse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Synapse</a:t>
            </a:r>
          </a:p>
        </p:txBody>
      </p:sp>
      <p:sp>
        <p:nvSpPr>
          <p:cNvPr id="62" name="Gap between the axon and the dendrite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Gap between the axon and the dendrite</a:t>
            </a:r>
          </a:p>
          <a:p>
            <a:pPr/>
            <a:r>
              <a:t>Neurotransmitters are released across this gap</a:t>
            </a:r>
          </a:p>
          <a:p>
            <a:pPr/>
            <a:r>
              <a:t>Sometimes, if all of the transmitter isn’t absorbed it is taken back up, this is known as reuptake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ynapse" descr="synaps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49650" y="377825"/>
            <a:ext cx="8353425" cy="827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synapse" descr="synaps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192000" y="809625"/>
            <a:ext cx="8639175" cy="5927725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Title"/>
          <p:cNvSpPr txBox="1"/>
          <p:nvPr>
            <p:ph type="title" idx="4294967295"/>
          </p:nvPr>
        </p:nvSpPr>
        <p:spPr>
          <a:xfrm>
            <a:off x="3962400" y="555625"/>
            <a:ext cx="16459200" cy="2279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67" name="Body"/>
          <p:cNvSpPr txBox="1"/>
          <p:nvPr>
            <p:ph type="body" sz="half" idx="4294967295"/>
          </p:nvPr>
        </p:nvSpPr>
        <p:spPr>
          <a:xfrm>
            <a:off x="3962400" y="3200400"/>
            <a:ext cx="16459200" cy="43783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5600"/>
            </a:pPr>
          </a:p>
        </p:txBody>
      </p:sp>
      <p:sp>
        <p:nvSpPr>
          <p:cNvPr id="68" name="There is lots of variation in synapses…"/>
          <p:cNvSpPr txBox="1"/>
          <p:nvPr/>
        </p:nvSpPr>
        <p:spPr>
          <a:xfrm>
            <a:off x="3930014" y="9017000"/>
            <a:ext cx="16254097" cy="35845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 marL="342900" indent="-342900" defTabSz="137160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5600"/>
            </a:pPr>
            <a:r>
              <a:t>There is lots of variation in synapses</a:t>
            </a:r>
          </a:p>
          <a:p>
            <a:pPr marL="342900" indent="-342900" defTabSz="137160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5600"/>
            </a:pPr>
            <a:r>
              <a:t>Some are inhibitory</a:t>
            </a:r>
          </a:p>
          <a:p>
            <a:pPr marL="342900" indent="-342900" defTabSz="137160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5600"/>
            </a:pPr>
            <a:r>
              <a:t>Some are excitatory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More about synapse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More about synapses</a:t>
            </a:r>
          </a:p>
        </p:txBody>
      </p:sp>
      <p:sp>
        <p:nvSpPr>
          <p:cNvPr id="71" name="Is the excitatory vs. inhibitory nature of a synapse due to shape?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Is the excitatory vs. inhibitory nature of a synapse due to shape?</a:t>
            </a:r>
          </a:p>
          <a:p>
            <a:pPr/>
            <a:r>
              <a:t>Probably</a:t>
            </a:r>
          </a:p>
          <a:p>
            <a:pPr/>
            <a:r>
              <a:t>GABA synapses are inhibitory, have less post synaptic thickening</a:t>
            </a:r>
          </a:p>
          <a:p>
            <a:pPr/>
            <a:r>
              <a:t>Glutamate synapses have more thickening, more vesicles</a:t>
            </a:r>
          </a:p>
          <a:p>
            <a:pPr/>
            <a:r>
              <a:t>There are 7 types of synapses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he Seven Steps in Neurotransmiss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8000"/>
            </a:lvl1pPr>
          </a:lstStyle>
          <a:p>
            <a:pPr/>
            <a:r>
              <a:t>The Seven Steps in Neurotransmission</a:t>
            </a:r>
          </a:p>
        </p:txBody>
      </p:sp>
      <p:sp>
        <p:nvSpPr>
          <p:cNvPr id="74" name="Synthesi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Synthesis</a:t>
            </a:r>
          </a:p>
          <a:p>
            <a:pPr/>
            <a:r>
              <a:t>Storage</a:t>
            </a:r>
          </a:p>
          <a:p>
            <a:pPr/>
            <a:r>
              <a:t>Release</a:t>
            </a:r>
          </a:p>
          <a:p>
            <a:pPr/>
            <a:r>
              <a:t>Receptor interaction</a:t>
            </a:r>
          </a:p>
          <a:p>
            <a:pPr/>
            <a:r>
              <a:t>Inactivation</a:t>
            </a:r>
          </a:p>
          <a:p>
            <a:pPr/>
            <a:r>
              <a:t>Reuptake</a:t>
            </a:r>
          </a:p>
          <a:p>
            <a:pPr/>
            <a:r>
              <a:t>Degradation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he Neurotransmitter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Neurotransmitters</a:t>
            </a:r>
          </a:p>
        </p:txBody>
      </p:sp>
      <p:sp>
        <p:nvSpPr>
          <p:cNvPr id="77" name="Basically, five conditions must be met before we call something a neurotransmitter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Basically, five conditions must be met before we call something a neurotransmitter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Present in terminal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Released on firing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Placing substance or organ emulates firing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Uptake for inactivation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Inactivation blocks stimulation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he Neurotransmitter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Neurotransmitters</a:t>
            </a:r>
          </a:p>
        </p:txBody>
      </p:sp>
      <p:sp>
        <p:nvSpPr>
          <p:cNvPr id="80" name="Acetylcholine (Ach)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Acetylcholine (Ach)</a:t>
            </a:r>
          </a:p>
          <a:p>
            <a:pPr/>
            <a:r>
              <a:t>Monoamines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Catecholamines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Norepinephrine (NE)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Epinephrine (E)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Dopamine (DA)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Indoleamine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Seretonin (5-Ht)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Others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Histamine (H)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More neurotransmitter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More neurotransmitters</a:t>
            </a:r>
          </a:p>
        </p:txBody>
      </p:sp>
      <p:sp>
        <p:nvSpPr>
          <p:cNvPr id="83" name="Amino Acid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Amino Acids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Glutamate  (universally excitatory)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GABA (universally inhibitory)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Glycine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Proline</a:t>
            </a:r>
          </a:p>
          <a:p>
            <a:pPr/>
            <a:r>
              <a:t>Peptides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Substance 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inally….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Finally….</a:t>
            </a:r>
          </a:p>
        </p:txBody>
      </p:sp>
      <p:sp>
        <p:nvSpPr>
          <p:cNvPr id="86" name="Morphine like substance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Morphine like substances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Endorphins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Enkephalins</a:t>
            </a:r>
          </a:p>
          <a:p>
            <a:pPr/>
            <a:r>
              <a:t>Other peptides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Insulin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Prolactin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HGH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Vasopressin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eptor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Receptors</a:t>
            </a:r>
          </a:p>
        </p:txBody>
      </p:sp>
      <p:sp>
        <p:nvSpPr>
          <p:cNvPr id="89" name="Transmitters bind to receptor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Transmitters bind to receptors</a:t>
            </a:r>
          </a:p>
          <a:p>
            <a:pPr/>
            <a:r>
              <a:t>Sort of like a lock and a key</a:t>
            </a:r>
          </a:p>
          <a:p>
            <a:pPr/>
            <a:r>
              <a:t>Binding site</a:t>
            </a:r>
          </a:p>
          <a:p>
            <a:pPr/>
            <a:r>
              <a:t>Ion channel</a:t>
            </a:r>
          </a:p>
          <a:p>
            <a:pPr/>
            <a:r>
              <a:t>One neuron (usually) has only one type of receptor</a:t>
            </a:r>
          </a:p>
          <a:p>
            <a:pPr/>
            <a:r>
              <a:t>Great place for drug interaction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he Nervous system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Nervous system</a:t>
            </a:r>
          </a:p>
        </p:txBody>
      </p:sp>
      <p:sp>
        <p:nvSpPr>
          <p:cNvPr id="92" name="Central Nervous system (CNS)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Central Nervous system (CNS)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Brain, spinal column, cerebellum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Communication is neural</a:t>
            </a:r>
          </a:p>
          <a:p>
            <a:pPr/>
            <a:r>
              <a:t>Peripheral Nervous system (PNS)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Nerves that make you move basically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Communication is neural</a:t>
            </a:r>
          </a:p>
          <a:p>
            <a:pPr/>
            <a:r>
              <a:t>Autonomic nervous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troducti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38" name="Well, the book is called Drugs and Behaviour, so, we had better know how the nervous system work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Well, the book is called Drugs and Behaviour, so, we had better know how the nervous system works</a:t>
            </a:r>
          </a:p>
          <a:p>
            <a:pPr/>
            <a:r>
              <a:t>The nervous system is made up, basically, of two types of cells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Neurons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Do the communicating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Glial Cells</a:t>
            </a:r>
          </a:p>
          <a:p>
            <a:pPr lvl="2" marL="1028700" indent="-342900">
              <a:lnSpc>
                <a:spcPct val="100000"/>
              </a:lnSpc>
              <a:spcBef>
                <a:spcPts val="0"/>
              </a:spcBef>
              <a:defRPr sz="3000"/>
            </a:pPr>
            <a:r>
              <a:t>Support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0002" descr="000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5700" y="377825"/>
            <a:ext cx="17138650" cy="12855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ome key neuron fact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Some key neuron facts</a:t>
            </a:r>
          </a:p>
        </p:txBody>
      </p:sp>
      <p:sp>
        <p:nvSpPr>
          <p:cNvPr id="43" name="One axon, many dendrites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One axon, many dendrites</a:t>
            </a:r>
          </a:p>
          <a:p>
            <a:pPr/>
            <a:r>
              <a:t>Dendrite -&gt; cell body -&gt; axon</a:t>
            </a:r>
          </a:p>
          <a:p>
            <a:pPr/>
            <a:r>
              <a:t>Axons transmit information</a:t>
            </a:r>
          </a:p>
          <a:p>
            <a:pPr/>
            <a:r>
              <a:t>Dendrites receive information</a:t>
            </a:r>
          </a:p>
          <a:p>
            <a:pPr/>
            <a:r>
              <a:t>Dendrites can grow and change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Make connections to more axons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Might be the basis of learning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lectrical activity of the neuron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Electrical activity of the neuron</a:t>
            </a:r>
          </a:p>
        </p:txBody>
      </p:sp>
      <p:sp>
        <p:nvSpPr>
          <p:cNvPr id="46" name="Resting potential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Resting potential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About -70 mV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Selectively allowing certain ions in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With stimulation Na+ is allowed in</a:t>
            </a:r>
          </a:p>
          <a:p>
            <a:pPr/>
            <a:r>
              <a:t>Action potential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Changes in one area lead to changes in another</a:t>
            </a:r>
          </a:p>
          <a:p>
            <a:pPr lvl="1" marL="685800" indent="-342900">
              <a:lnSpc>
                <a:spcPct val="100000"/>
              </a:lnSpc>
              <a:spcBef>
                <a:spcPts val="600"/>
              </a:spcBef>
              <a:defRPr sz="3600"/>
            </a:pPr>
            <a:r>
              <a:t>Chemical to electrical, very cool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he action potential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action potential</a:t>
            </a:r>
          </a:p>
        </p:txBody>
      </p:sp>
      <p:sp>
        <p:nvSpPr>
          <p:cNvPr id="49" name="Resistance and myelin affect transmission rate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Resistance and myelin affect transmission rate</a:t>
            </a:r>
          </a:p>
          <a:p>
            <a:pPr/>
            <a:r>
              <a:t>Less resistance with a big axon</a:t>
            </a:r>
          </a:p>
          <a:p>
            <a:pPr/>
            <a:r>
              <a:t>Normally you have a resting potential because a process called Active Transport pump ouf NA+ and pulls K+ in (3:2) so you get a negative charge across the cell membrane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he Sodium Potassium Pump"/>
          <p:cNvSpPr txBox="1"/>
          <p:nvPr>
            <p:ph type="title" idx="4294967295"/>
          </p:nvPr>
        </p:nvSpPr>
        <p:spPr>
          <a:xfrm>
            <a:off x="3962400" y="555625"/>
            <a:ext cx="16459200" cy="22796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Sodium Potassium Pump</a:t>
            </a:r>
          </a:p>
        </p:txBody>
      </p:sp>
      <p:sp>
        <p:nvSpPr>
          <p:cNvPr id="52" name="Active transport takes energy…"/>
          <p:cNvSpPr txBox="1"/>
          <p:nvPr>
            <p:ph type="body" sz="half" idx="4294967295"/>
          </p:nvPr>
        </p:nvSpPr>
        <p:spPr>
          <a:xfrm>
            <a:off x="3962400" y="3200400"/>
            <a:ext cx="8077200" cy="90614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800"/>
            </a:pPr>
            <a:r>
              <a:t>Active transport takes energy</a:t>
            </a:r>
          </a:p>
          <a:p>
            <a:pPr>
              <a:defRPr sz="4800"/>
            </a:pPr>
            <a:r>
              <a:t>Easier encoding?</a:t>
            </a:r>
          </a:p>
          <a:p>
            <a:pPr>
              <a:defRPr sz="4800"/>
            </a:pPr>
            <a:r>
              <a:t>Faster reaction?</a:t>
            </a:r>
          </a:p>
          <a:p>
            <a:pPr>
              <a:defRPr sz="4800"/>
            </a:pPr>
            <a:r>
              <a:t>An Action potential happens when stimulation causes the pump to sort of stop, Na gets in, K goes out</a:t>
            </a:r>
          </a:p>
          <a:p>
            <a:pPr>
              <a:defRPr sz="4800"/>
            </a:pPr>
            <a:r>
              <a:t>Sort of reversed later</a:t>
            </a:r>
          </a:p>
        </p:txBody>
      </p:sp>
      <p:pic>
        <p:nvPicPr>
          <p:cNvPr id="53" name="sppump" descr="sppum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49125" y="3114675"/>
            <a:ext cx="9286875" cy="9286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" grpId="1"/>
      <p:bldP build="p" bldLvl="1" animBg="1" rev="0" advAuto="0" spid="5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Biochemical Activity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Biochemical Activity</a:t>
            </a:r>
          </a:p>
        </p:txBody>
      </p:sp>
      <p:sp>
        <p:nvSpPr>
          <p:cNvPr id="56" name="Otto Loewi did a cool experiment in 1921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Otto Loewi did a cool experiment in 1921</a:t>
            </a:r>
          </a:p>
          <a:p>
            <a:pPr/>
            <a:r>
              <a:t>Simulated the vagus nerve is a frog’s heart</a:t>
            </a:r>
          </a:p>
          <a:p>
            <a:pPr/>
            <a:r>
              <a:t>Slowed the heart down</a:t>
            </a:r>
          </a:p>
          <a:p>
            <a:pPr/>
            <a:r>
              <a:t>Washed heart with solution, collected solution</a:t>
            </a:r>
          </a:p>
          <a:p>
            <a:pPr/>
            <a:r>
              <a:t>Poured solution on a second heart</a:t>
            </a:r>
          </a:p>
          <a:p>
            <a:pPr/>
            <a:r>
              <a:t>It slowed!!!!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oewi and his frogs"/>
          <p:cNvSpPr txBox="1"/>
          <p:nvPr>
            <p:ph type="title" idx="4294967295"/>
          </p:nvPr>
        </p:nvSpPr>
        <p:spPr>
          <a:xfrm>
            <a:off x="4305300" y="730250"/>
            <a:ext cx="15773400" cy="26511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Loewi and his frogs</a:t>
            </a:r>
          </a:p>
        </p:txBody>
      </p:sp>
      <p:sp>
        <p:nvSpPr>
          <p:cNvPr id="59" name="Called the substance vagusstoff…"/>
          <p:cNvSpPr txBox="1"/>
          <p:nvPr>
            <p:ph type="body" idx="4294967295"/>
          </p:nvPr>
        </p:nvSpPr>
        <p:spPr>
          <a:xfrm>
            <a:off x="4305300" y="3651249"/>
            <a:ext cx="15773400" cy="870267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Called the substance vagusstoff</a:t>
            </a:r>
          </a:p>
          <a:p>
            <a:pPr/>
            <a:r>
              <a:t>Acetylcholine</a:t>
            </a:r>
          </a:p>
          <a:p>
            <a:pPr/>
            <a:r>
              <a:t>Later stimulated heart rate, similar method</a:t>
            </a:r>
          </a:p>
          <a:p>
            <a:pPr/>
            <a:r>
              <a:t>Ended up with a sped up heart</a:t>
            </a:r>
          </a:p>
          <a:p>
            <a:pPr/>
            <a:r>
              <a:t>Epinephrine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