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1pPr>
    <a:lvl2pPr indent="2286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2pPr>
    <a:lvl3pPr indent="4572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3pPr>
    <a:lvl4pPr indent="6858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4pPr>
    <a:lvl5pPr indent="9144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5pPr>
    <a:lvl6pPr indent="11430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6pPr>
    <a:lvl7pPr indent="13716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7pPr>
    <a:lvl8pPr indent="16002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8pPr>
    <a:lvl9pPr indent="18288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19651394" y="12846685"/>
            <a:ext cx="427306" cy="462280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 defTabSz="1371600">
              <a:defRPr sz="18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962400" y="184149"/>
            <a:ext cx="16459200" cy="30162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2900" marR="0" indent="-34290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429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165860" marR="0" indent="-48006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582615" marR="0" indent="-553915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7716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2288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4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6860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4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1432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4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6004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4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i Psychotic Drugs"/>
          <p:cNvSpPr txBox="1"/>
          <p:nvPr>
            <p:ph type="title" idx="4294967295"/>
          </p:nvPr>
        </p:nvSpPr>
        <p:spPr>
          <a:xfrm>
            <a:off x="5334000" y="2244725"/>
            <a:ext cx="13716000" cy="47752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ctr">
              <a:defRPr sz="9000"/>
            </a:lvl1pPr>
          </a:lstStyle>
          <a:p>
            <a:pPr/>
            <a:r>
              <a:t>Anti Psychotic Drugs</a:t>
            </a:r>
          </a:p>
        </p:txBody>
      </p:sp>
      <p:sp>
        <p:nvSpPr>
          <p:cNvPr id="21" name="Biology/Psychology 3506"/>
          <p:cNvSpPr txBox="1"/>
          <p:nvPr>
            <p:ph type="body" sz="quarter" idx="4294967295"/>
          </p:nvPr>
        </p:nvSpPr>
        <p:spPr>
          <a:xfrm>
            <a:off x="5334000" y="7204075"/>
            <a:ext cx="13716000" cy="33115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3600"/>
            </a:pPr>
          </a:p>
          <a:p>
            <a:pPr marL="0" indent="0" algn="ctr">
              <a:buSzTx/>
              <a:buNone/>
              <a:defRPr sz="3600"/>
            </a:pPr>
            <a:r>
              <a:t>Biology/Psychology 3506</a:t>
            </a:r>
          </a:p>
        </p:txBody>
      </p:sp>
      <p:sp>
        <p:nvSpPr>
          <p:cNvPr id="22" name="Text"/>
          <p:cNvSpPr txBox="1"/>
          <p:nvPr/>
        </p:nvSpPr>
        <p:spPr>
          <a:xfrm>
            <a:off x="4305300" y="12789001"/>
            <a:ext cx="4114800" cy="577648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defTabSz="1371600">
              <a:defRPr sz="2800"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23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xfrm>
            <a:off x="19685352" y="12789001"/>
            <a:ext cx="393349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How do they work?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How do they work?</a:t>
            </a:r>
          </a:p>
        </p:txBody>
      </p:sp>
      <p:sp>
        <p:nvSpPr>
          <p:cNvPr id="68" name="Key brain regions: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Key brain regions: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Mesolimbic dopamine system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That</a:t>
            </a:r>
            <a:r>
              <a:t>’</a:t>
            </a:r>
            <a:r>
              <a:t>s the reward system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nigrostriatal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Could be the atypicals have less effect in this area (more DA here)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Drugs that block cholinergic receptors stop Parkinsonian symptoms, so do atypicals.</a:t>
            </a:r>
          </a:p>
        </p:txBody>
      </p:sp>
      <p:sp>
        <p:nvSpPr>
          <p:cNvPr id="69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xfrm>
            <a:off x="19487584" y="12789001"/>
            <a:ext cx="591117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3" name="They stop the positive symptoms of schizophrenia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They stop the positive symptoms of schizophrenia</a:t>
            </a:r>
          </a:p>
          <a:p>
            <a:pPr/>
            <a:r>
              <a:t>The atypicals have some effect on negative symptoms too.</a:t>
            </a:r>
          </a:p>
          <a:p>
            <a:pPr/>
            <a:r>
              <a:t>More effective when symptoms are severe</a:t>
            </a:r>
          </a:p>
          <a:p>
            <a:pPr/>
            <a:r>
              <a:t>Maintenance use not super effective</a:t>
            </a:r>
          </a:p>
          <a:p>
            <a:pPr/>
            <a:r>
              <a:t>Must be used in conjunction with therapy </a:t>
            </a:r>
          </a:p>
        </p:txBody>
      </p:sp>
      <p:sp>
        <p:nvSpPr>
          <p:cNvPr id="74" name="Main effects"/>
          <p:cNvSpPr txBox="1"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 effects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ide Effects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Side Effects</a:t>
            </a:r>
          </a:p>
        </p:txBody>
      </p:sp>
      <p:sp>
        <p:nvSpPr>
          <p:cNvPr id="77" name="Parkinson’s symptoms are the nastiest side effect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Parkinson</a:t>
            </a:r>
            <a:r>
              <a:t>’</a:t>
            </a:r>
            <a:r>
              <a:t>s symptoms are the nastiest side effect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Important to get the right drug in the right dose</a:t>
            </a:r>
          </a:p>
          <a:p>
            <a:pPr/>
            <a:r>
              <a:t>Thermoregulation problems</a:t>
            </a:r>
          </a:p>
          <a:p>
            <a:pPr/>
            <a:r>
              <a:t>Seizures</a:t>
            </a:r>
          </a:p>
          <a:p>
            <a:pPr/>
            <a:r>
              <a:t>Liver failure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Exceedingly rare, but happens with atypicals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Probably only in middle eastern/Mediterranean people have the liver failure issue.</a:t>
            </a:r>
          </a:p>
        </p:txBody>
      </p:sp>
      <p:sp>
        <p:nvSpPr>
          <p:cNvPr id="78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19487584" y="12789001"/>
            <a:ext cx="591117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ide Effects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Side Effects</a:t>
            </a:r>
          </a:p>
        </p:txBody>
      </p:sp>
      <p:sp>
        <p:nvSpPr>
          <p:cNvPr id="82" name="Basically slows all animals down, us included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Basically slows all animals down, us included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Dissociative effects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Reduces sex drive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No withdrawal to speak of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No street value at all.</a:t>
            </a:r>
          </a:p>
        </p:txBody>
      </p:sp>
      <p:sp>
        <p:nvSpPr>
          <p:cNvPr id="83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xfrm>
            <a:off x="19487584" y="12789001"/>
            <a:ext cx="591117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ntroduction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27" name="Called that for a good reason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FontTx/>
              <a:buChar char="■"/>
            </a:pPr>
            <a:r>
              <a:t>Called that for a good reason</a:t>
            </a:r>
          </a:p>
          <a:p>
            <a:pPr>
              <a:buFontTx/>
              <a:buChar char="■"/>
            </a:pPr>
            <a:r>
              <a:t>Diminish the symptoms of schizophrenia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Negative symptoms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buFontTx/>
              <a:buChar char="★"/>
              <a:defRPr sz="3000"/>
            </a:pPr>
            <a:r>
              <a:t>Catatonia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buFontTx/>
              <a:buChar char="★"/>
              <a:defRPr sz="3000"/>
            </a:pPr>
            <a:r>
              <a:t>withdrawal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Positive symptoms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buFontTx/>
              <a:buChar char="★"/>
              <a:defRPr sz="3000"/>
            </a:pPr>
            <a:r>
              <a:t>Delusions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buFontTx/>
              <a:buChar char="★"/>
              <a:defRPr sz="3000"/>
            </a:pPr>
            <a:r>
              <a:t>Paranoia</a:t>
            </a:r>
          </a:p>
        </p:txBody>
      </p:sp>
      <p:sp>
        <p:nvSpPr>
          <p:cNvPr id="28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xfrm>
            <a:off x="19685352" y="12789001"/>
            <a:ext cx="393349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19767257" y="12846685"/>
            <a:ext cx="311443" cy="4622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2" name="What is schizophrenia"/>
          <p:cNvSpPr txBox="1"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schizophrenia</a:t>
            </a:r>
          </a:p>
        </p:txBody>
      </p:sp>
      <p:sp>
        <p:nvSpPr>
          <p:cNvPr id="33" name="Thought disorder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Thought disorder</a:t>
            </a:r>
          </a:p>
          <a:p>
            <a:pPr/>
            <a:r>
              <a:t>Delusions of grandeur</a:t>
            </a:r>
          </a:p>
          <a:p>
            <a:pPr/>
            <a:r>
              <a:t>Hallucinations</a:t>
            </a:r>
          </a:p>
          <a:p>
            <a:pPr/>
            <a:r>
              <a:t>Paranoia</a:t>
            </a:r>
          </a:p>
          <a:p>
            <a:pPr/>
          </a:p>
          <a:p>
            <a:pPr/>
            <a:r>
              <a:t>Withdrawal</a:t>
            </a:r>
          </a:p>
          <a:p>
            <a:pPr/>
            <a:r>
              <a:t>Anhedonia</a:t>
            </a:r>
          </a:p>
          <a:p>
            <a:pPr/>
            <a:r>
              <a:t>Avolition</a:t>
            </a:r>
          </a:p>
        </p:txBody>
      </p:sp>
      <p:sp>
        <p:nvSpPr>
          <p:cNvPr id="34" name="Line"/>
          <p:cNvSpPr/>
          <p:nvPr/>
        </p:nvSpPr>
        <p:spPr>
          <a:xfrm flipH="1">
            <a:off x="9743645" y="5103767"/>
            <a:ext cx="2829610" cy="1"/>
          </a:xfrm>
          <a:prstGeom prst="line">
            <a:avLst/>
          </a:prstGeom>
          <a:ln w="508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p:spPr>
        <p:txBody>
          <a:bodyPr tIns="91439" bIns="91439"/>
          <a:lstStyle/>
          <a:p>
            <a:pPr/>
          </a:p>
        </p:txBody>
      </p:sp>
      <p:sp>
        <p:nvSpPr>
          <p:cNvPr id="35" name="Line"/>
          <p:cNvSpPr/>
          <p:nvPr/>
        </p:nvSpPr>
        <p:spPr>
          <a:xfrm flipH="1">
            <a:off x="9743645" y="8458200"/>
            <a:ext cx="2829610" cy="0"/>
          </a:xfrm>
          <a:prstGeom prst="line">
            <a:avLst/>
          </a:prstGeom>
          <a:ln w="508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p:spPr>
        <p:txBody>
          <a:bodyPr tIns="91439" bIns="91439"/>
          <a:lstStyle/>
          <a:p>
            <a:pPr/>
          </a:p>
        </p:txBody>
      </p:sp>
      <p:sp>
        <p:nvSpPr>
          <p:cNvPr id="36" name="Positive symptoms"/>
          <p:cNvSpPr txBox="1"/>
          <p:nvPr/>
        </p:nvSpPr>
        <p:spPr>
          <a:xfrm>
            <a:off x="12828974" y="4644026"/>
            <a:ext cx="4943496" cy="9321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/>
            <a:r>
              <a:t>Positive symptoms </a:t>
            </a:r>
          </a:p>
        </p:txBody>
      </p:sp>
      <p:sp>
        <p:nvSpPr>
          <p:cNvPr id="37" name="Negative Symptoms"/>
          <p:cNvSpPr txBox="1"/>
          <p:nvPr/>
        </p:nvSpPr>
        <p:spPr>
          <a:xfrm>
            <a:off x="12955974" y="7998459"/>
            <a:ext cx="5107207" cy="9321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/>
            <a:r>
              <a:t>Negative Symptoms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Class="entr" nodeType="with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6" grpId="2"/>
      <p:bldP build="p" bldLvl="1" animBg="1" rev="0" advAuto="0" spid="37" grpId="4"/>
      <p:bldP build="whole" bldLvl="1" animBg="1" rev="0" advAuto="0" spid="35" grpId="5"/>
      <p:bldP build="whole" bldLvl="1" animBg="1" rev="0" advAuto="0" spid="34" grpId="3"/>
      <p:bldP build="p" bldLvl="5" animBg="1" rev="0" advAuto="0" spid="3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ntroduction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40" name="Neruoleptic is another term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Neruoleptic is another term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‘</a:t>
            </a:r>
            <a:r>
              <a:t>clasping the neuron</a:t>
            </a:r>
            <a:r>
              <a:t>’</a:t>
            </a:r>
          </a:p>
          <a:p>
            <a:pPr/>
            <a:r>
              <a:t>Also used to be called </a:t>
            </a:r>
            <a:r>
              <a:t>‘</a:t>
            </a:r>
            <a:r>
              <a:t>Major Tranquillizers</a:t>
            </a:r>
            <a:r>
              <a:t>’</a:t>
            </a:r>
            <a:r>
              <a:t> 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As compared to B &amp; B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Not really an appropriate name, though they do have tranquillizing effects.</a:t>
            </a:r>
          </a:p>
        </p:txBody>
      </p:sp>
      <p:sp>
        <p:nvSpPr>
          <p:cNvPr id="41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xfrm>
            <a:off x="19685352" y="12789001"/>
            <a:ext cx="393349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Introduction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45" name="Most useful classification is typical vs. atypical antipsychotics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FontTx/>
              <a:buChar char="■"/>
            </a:pPr>
            <a:r>
              <a:t>Most useful classification is typical vs. atypical antipsychotics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Typical</a:t>
            </a:r>
          </a:p>
          <a:p>
            <a:pPr lvl="3" marL="1371600" indent="-342900">
              <a:lnSpc>
                <a:spcPct val="100000"/>
              </a:lnSpc>
              <a:spcBef>
                <a:spcPts val="0"/>
              </a:spcBef>
              <a:defRPr sz="2600"/>
            </a:pPr>
            <a:r>
              <a:t>Chloropromazine</a:t>
            </a:r>
          </a:p>
          <a:p>
            <a:pPr lvl="3" marL="1371600" indent="-342900">
              <a:lnSpc>
                <a:spcPct val="100000"/>
              </a:lnSpc>
              <a:spcBef>
                <a:spcPts val="0"/>
              </a:spcBef>
              <a:defRPr sz="2600"/>
            </a:pPr>
            <a:r>
              <a:t>Promazine</a:t>
            </a:r>
          </a:p>
          <a:p>
            <a:pPr lvl="3" marL="1371600" indent="-342900">
              <a:lnSpc>
                <a:spcPct val="100000"/>
              </a:lnSpc>
              <a:spcBef>
                <a:spcPts val="0"/>
              </a:spcBef>
              <a:defRPr sz="2600"/>
            </a:pPr>
            <a:r>
              <a:t>haliparidol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Atypical</a:t>
            </a:r>
          </a:p>
          <a:p>
            <a:pPr lvl="3" marL="1371600" indent="-342900">
              <a:lnSpc>
                <a:spcPct val="100000"/>
              </a:lnSpc>
              <a:spcBef>
                <a:spcPts val="0"/>
              </a:spcBef>
              <a:defRPr sz="2600"/>
            </a:pPr>
            <a:r>
              <a:t>Best known is clozapine</a:t>
            </a:r>
          </a:p>
        </p:txBody>
      </p:sp>
      <p:sp>
        <p:nvSpPr>
          <p:cNvPr id="46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xfrm>
            <a:off x="19685352" y="12789001"/>
            <a:ext cx="393349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ntroduction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50" name="Laborit tried antihistamines and the rest is history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FontTx/>
              <a:buChar char="■"/>
            </a:pPr>
            <a:r>
              <a:t>Laborit tried antihistamines and the rest is history</a:t>
            </a:r>
          </a:p>
          <a:p>
            <a:pPr>
              <a:buFontTx/>
              <a:buChar char="■"/>
            </a:pPr>
            <a:r>
              <a:t>Administered orally or by depot injection</a:t>
            </a:r>
          </a:p>
          <a:p>
            <a:pPr>
              <a:buFontTx/>
              <a:buChar char="■"/>
            </a:pPr>
            <a:r>
              <a:t>Crosses barriers</a:t>
            </a:r>
          </a:p>
          <a:p>
            <a:pPr>
              <a:buFontTx/>
              <a:buChar char="■"/>
            </a:pPr>
            <a:r>
              <a:t>Absorbed very slowly</a:t>
            </a:r>
          </a:p>
          <a:p>
            <a:pPr>
              <a:buFontTx/>
              <a:buChar char="■"/>
            </a:pPr>
            <a:r>
              <a:t>Completely broken down by metabolism</a:t>
            </a:r>
          </a:p>
        </p:txBody>
      </p:sp>
      <p:sp>
        <p:nvSpPr>
          <p:cNvPr id="51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9685352" y="12789001"/>
            <a:ext cx="393349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"/>
          <p:cNvSpPr txBox="1"/>
          <p:nvPr>
            <p:ph type="sldNum" sz="quarter" idx="2"/>
          </p:nvPr>
        </p:nvSpPr>
        <p:spPr>
          <a:xfrm>
            <a:off x="19767257" y="12846685"/>
            <a:ext cx="311443" cy="4622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5" name="Schizoaffective disorder…"/>
          <p:cNvSpPr txBox="1"/>
          <p:nvPr>
            <p:ph type="body" idx="4294967295"/>
          </p:nvPr>
        </p:nvSpPr>
        <p:spPr>
          <a:xfrm>
            <a:off x="3962400" y="3048000"/>
            <a:ext cx="16459200" cy="10515600"/>
          </a:xfrm>
          <a:prstGeom prst="rect">
            <a:avLst/>
          </a:prstGeom>
        </p:spPr>
        <p:txBody>
          <a:bodyPr/>
          <a:lstStyle/>
          <a:p>
            <a:pPr/>
            <a:r>
              <a:t>Schizoaffective disorder</a:t>
            </a:r>
          </a:p>
          <a:p>
            <a:pPr/>
            <a:r>
              <a:t>bipolar disorder</a:t>
            </a:r>
          </a:p>
          <a:p>
            <a:pPr/>
            <a:r>
              <a:t>Acute psychotic episodes</a:t>
            </a:r>
          </a:p>
          <a:p>
            <a:pPr/>
            <a:r>
              <a:t>Treatment resistant depression</a:t>
            </a:r>
          </a:p>
          <a:p>
            <a:pPr/>
            <a:r>
              <a:t>Schizophrenia</a:t>
            </a:r>
          </a:p>
        </p:txBody>
      </p:sp>
      <p:sp>
        <p:nvSpPr>
          <p:cNvPr id="56" name="Used for the following disorders"/>
          <p:cNvSpPr txBox="1"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Used for the following disorders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How do they work?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How do they work?</a:t>
            </a:r>
          </a:p>
        </p:txBody>
      </p:sp>
      <p:sp>
        <p:nvSpPr>
          <p:cNvPr id="59" name="Block DA receptors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FontTx/>
              <a:buChar char="■"/>
            </a:pPr>
            <a:r>
              <a:t>Block DA receptors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D2 especially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Direct relationship between effectiveness and D2 binding (r =1.00)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Also blocks Ach, 5Ht and H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Alters GABA, peptides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buFontTx/>
              <a:buChar char="◆"/>
              <a:defRPr sz="3600"/>
            </a:pPr>
            <a:r>
              <a:t>Blocks NE receptors, causes an increase in NE synthesis</a:t>
            </a:r>
          </a:p>
        </p:txBody>
      </p:sp>
      <p:sp>
        <p:nvSpPr>
          <p:cNvPr id="60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xfrm>
            <a:off x="19685352" y="12789001"/>
            <a:ext cx="393349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"/>
          <p:cNvSpPr txBox="1"/>
          <p:nvPr/>
        </p:nvSpPr>
        <p:spPr>
          <a:xfrm>
            <a:off x="9105900" y="12846685"/>
            <a:ext cx="6172201" cy="462280"/>
          </a:xfrm>
          <a:prstGeom prst="rect">
            <a:avLst/>
          </a:prstGeom>
          <a:ln w="25400">
            <a:miter lim="400000"/>
          </a:ln>
        </p:spPr>
        <p:txBody>
          <a:bodyPr tIns="91439" bIns="91439" anchor="ctr">
            <a:spAutoFit/>
          </a:bodyPr>
          <a:lstStyle/>
          <a:p>
            <a:pPr algn="ctr" defTabSz="1371600">
              <a:defRPr sz="1800">
                <a:solidFill>
                  <a:srgbClr val="898989"/>
                </a:solidFill>
              </a:defRPr>
            </a:pP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9685352" y="12789001"/>
            <a:ext cx="393349" cy="577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65" name="graph" descr="graph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86400" y="762000"/>
            <a:ext cx="11887200" cy="11785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