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" name="Shape 2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defRPr sz="3600">
        <a:latin typeface="+mn-lt"/>
        <a:ea typeface="+mn-ea"/>
        <a:cs typeface="+mn-cs"/>
        <a:sym typeface="Helvetica Neue"/>
      </a:defRPr>
    </a:lvl1pPr>
    <a:lvl2pPr indent="228600" defTabSz="1828800" latinLnBrk="0">
      <a:defRPr sz="3600">
        <a:latin typeface="+mn-lt"/>
        <a:ea typeface="+mn-ea"/>
        <a:cs typeface="+mn-cs"/>
        <a:sym typeface="Helvetica Neue"/>
      </a:defRPr>
    </a:lvl2pPr>
    <a:lvl3pPr indent="457200" defTabSz="1828800" latinLnBrk="0">
      <a:defRPr sz="3600">
        <a:latin typeface="+mn-lt"/>
        <a:ea typeface="+mn-ea"/>
        <a:cs typeface="+mn-cs"/>
        <a:sym typeface="Helvetica Neue"/>
      </a:defRPr>
    </a:lvl3pPr>
    <a:lvl4pPr indent="685800" defTabSz="1828800" latinLnBrk="0">
      <a:defRPr sz="3600">
        <a:latin typeface="+mn-lt"/>
        <a:ea typeface="+mn-ea"/>
        <a:cs typeface="+mn-cs"/>
        <a:sym typeface="Helvetica Neue"/>
      </a:defRPr>
    </a:lvl4pPr>
    <a:lvl5pPr indent="914400" defTabSz="1828800" latinLnBrk="0">
      <a:defRPr sz="3600">
        <a:latin typeface="+mn-lt"/>
        <a:ea typeface="+mn-ea"/>
        <a:cs typeface="+mn-cs"/>
        <a:sym typeface="Helvetica Neue"/>
      </a:defRPr>
    </a:lvl5pPr>
    <a:lvl6pPr indent="1143000" defTabSz="1828800" latinLnBrk="0">
      <a:defRPr sz="3600">
        <a:latin typeface="+mn-lt"/>
        <a:ea typeface="+mn-ea"/>
        <a:cs typeface="+mn-cs"/>
        <a:sym typeface="Helvetica Neue"/>
      </a:defRPr>
    </a:lvl6pPr>
    <a:lvl7pPr indent="1371600" defTabSz="1828800" latinLnBrk="0">
      <a:defRPr sz="3600">
        <a:latin typeface="+mn-lt"/>
        <a:ea typeface="+mn-ea"/>
        <a:cs typeface="+mn-cs"/>
        <a:sym typeface="Helvetica Neue"/>
      </a:defRPr>
    </a:lvl7pPr>
    <a:lvl8pPr indent="1600200" defTabSz="1828800" latinLnBrk="0">
      <a:defRPr sz="3600">
        <a:latin typeface="+mn-lt"/>
        <a:ea typeface="+mn-ea"/>
        <a:cs typeface="+mn-cs"/>
        <a:sym typeface="Helvetica Neue"/>
      </a:defRPr>
    </a:lvl8pPr>
    <a:lvl9pPr indent="1828800" defTabSz="1828800" latinLnBrk="0">
      <a:defRPr sz="36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4" name="Shape 5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Blue - Lateral ventricles</a:t>
            </a:r>
          </a:p>
          <a:p>
            <a:pPr/>
            <a:r>
              <a:t>Cyan - Interventricular foramina (Monro)</a:t>
            </a:r>
          </a:p>
          <a:p>
            <a:pPr/>
            <a:r>
              <a:t>Yellow - Third ventricle</a:t>
            </a:r>
          </a:p>
          <a:p>
            <a:pPr/>
            <a:r>
              <a:t>Red - Cerebral aqueduct (Sylvius)</a:t>
            </a:r>
          </a:p>
          <a:p>
            <a:pPr/>
            <a:r>
              <a:t>Purple - fourth ventricle</a:t>
            </a:r>
          </a:p>
          <a:p>
            <a:pPr/>
            <a:r>
              <a:t>Green - continuous with the central canal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3962400" y="184149"/>
            <a:ext cx="16459200" cy="301625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3962400" y="3200400"/>
            <a:ext cx="16459200" cy="105156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9917052" y="12802235"/>
            <a:ext cx="504548" cy="551181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 anchor="ctr">
            <a:spAutoFit/>
          </a:bodyPr>
          <a:lstStyle>
            <a:lvl1pPr algn="r" defTabSz="914400">
              <a:defRPr sz="2400"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685800" marR="0" indent="-685800" algn="l" defTabSz="9144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6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1110342" marR="0" indent="-653142" algn="l" defTabSz="9144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6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524000" marR="0" indent="-609600" algn="l" defTabSz="9144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6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2103120" marR="0" indent="-731520" algn="l" defTabSz="9144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6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641600" marR="0" indent="-812800" algn="l" defTabSz="9144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6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3098800" marR="0" indent="-812800" algn="l" defTabSz="9144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6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556000" marR="0" indent="-812800" algn="l" defTabSz="9144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6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4013200" marR="0" indent="-812800" algn="l" defTabSz="9144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6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470400" marR="0" indent="-812800" algn="l" defTabSz="9144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6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Relationship Id="rId4" Type="http://schemas.openxmlformats.org/officeDocument/2006/relationships/image" Target="../media/image2.g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rain Organization, or, why everyone should have some neuroanatomy"/>
          <p:cNvSpPr txBox="1"/>
          <p:nvPr>
            <p:ph type="title" idx="4294967295"/>
          </p:nvPr>
        </p:nvSpPr>
        <p:spPr>
          <a:xfrm>
            <a:off x="4419600" y="4260850"/>
            <a:ext cx="15544800" cy="294005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841247">
              <a:defRPr sz="736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Brain Organization, or, why everyone should have some neuroanatomy</a:t>
            </a:r>
          </a:p>
        </p:txBody>
      </p:sp>
      <p:sp>
        <p:nvSpPr>
          <p:cNvPr id="28" name="Biology/Psychology 2606"/>
          <p:cNvSpPr txBox="1"/>
          <p:nvPr>
            <p:ph type="body" sz="quarter" idx="4294967295"/>
          </p:nvPr>
        </p:nvSpPr>
        <p:spPr>
          <a:xfrm>
            <a:off x="5791200" y="7772400"/>
            <a:ext cx="12801600" cy="35052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buSzTx/>
              <a:buNone/>
              <a:defRPr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Biology/Psychology 2606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Internal Organization"/>
          <p:cNvSpPr txBox="1"/>
          <p:nvPr>
            <p:ph type="title" idx="4294967295"/>
          </p:nvPr>
        </p:nvSpPr>
        <p:spPr>
          <a:xfrm>
            <a:off x="3962400" y="555625"/>
            <a:ext cx="16459200" cy="227965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Internal Organization</a:t>
            </a:r>
          </a:p>
        </p:txBody>
      </p:sp>
      <p:sp>
        <p:nvSpPr>
          <p:cNvPr id="57" name="Four lobes…"/>
          <p:cNvSpPr txBox="1"/>
          <p:nvPr>
            <p:ph type="body" sz="half" idx="4294967295"/>
          </p:nvPr>
        </p:nvSpPr>
        <p:spPr>
          <a:xfrm>
            <a:off x="3962400" y="3200400"/>
            <a:ext cx="8077200" cy="906145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spcBef>
                <a:spcPts val="1300"/>
              </a:spcBef>
              <a:buChar char="•"/>
              <a:defRPr sz="5600">
                <a:latin typeface="Arial"/>
                <a:ea typeface="Arial"/>
                <a:cs typeface="Arial"/>
                <a:sym typeface="Arial"/>
              </a:defRPr>
            </a:pPr>
            <a:r>
              <a:t>Four lobes</a:t>
            </a:r>
          </a:p>
          <a:p>
            <a:pPr>
              <a:spcBef>
                <a:spcPts val="1300"/>
              </a:spcBef>
              <a:buChar char="•"/>
              <a:defRPr sz="5600">
                <a:latin typeface="Arial"/>
                <a:ea typeface="Arial"/>
                <a:cs typeface="Arial"/>
                <a:sym typeface="Arial"/>
              </a:defRPr>
            </a:pPr>
            <a:r>
              <a:t>Frontal</a:t>
            </a:r>
          </a:p>
          <a:p>
            <a:pPr>
              <a:spcBef>
                <a:spcPts val="1300"/>
              </a:spcBef>
              <a:buChar char="•"/>
              <a:defRPr sz="5600">
                <a:latin typeface="Arial"/>
                <a:ea typeface="Arial"/>
                <a:cs typeface="Arial"/>
                <a:sym typeface="Arial"/>
              </a:defRPr>
            </a:pPr>
            <a:r>
              <a:t>Parietal</a:t>
            </a:r>
          </a:p>
          <a:p>
            <a:pPr>
              <a:spcBef>
                <a:spcPts val="1300"/>
              </a:spcBef>
              <a:buChar char="•"/>
              <a:defRPr sz="5600">
                <a:latin typeface="Arial"/>
                <a:ea typeface="Arial"/>
                <a:cs typeface="Arial"/>
                <a:sym typeface="Arial"/>
              </a:defRPr>
            </a:pPr>
            <a:r>
              <a:t>Temporal</a:t>
            </a:r>
          </a:p>
          <a:p>
            <a:pPr>
              <a:spcBef>
                <a:spcPts val="1300"/>
              </a:spcBef>
              <a:buChar char="•"/>
              <a:defRPr sz="5600">
                <a:latin typeface="Arial"/>
                <a:ea typeface="Arial"/>
                <a:cs typeface="Arial"/>
                <a:sym typeface="Arial"/>
              </a:defRPr>
            </a:pPr>
            <a:r>
              <a:t>Occipital</a:t>
            </a:r>
          </a:p>
          <a:p>
            <a:pPr>
              <a:spcBef>
                <a:spcPts val="1300"/>
              </a:spcBef>
              <a:buChar char="•"/>
              <a:defRPr sz="5600">
                <a:latin typeface="Arial"/>
                <a:ea typeface="Arial"/>
                <a:cs typeface="Arial"/>
                <a:sym typeface="Arial"/>
              </a:defRPr>
            </a:pPr>
            <a:r>
              <a:t>In general they have function but remember this is in general</a:t>
            </a:r>
          </a:p>
        </p:txBody>
      </p:sp>
      <p:pic>
        <p:nvPicPr>
          <p:cNvPr id="58" name="Brainlobes" descr="Brainlobes"/>
          <p:cNvPicPr>
            <a:picLocks noChangeAspect="1"/>
          </p:cNvPicPr>
          <p:nvPr/>
        </p:nvPicPr>
        <p:blipFill>
          <a:blip r:embed="rId2">
            <a:extLst/>
          </a:blip>
          <a:srcRect l="13941" t="0" r="13941" b="0"/>
          <a:stretch>
            <a:fillRect/>
          </a:stretch>
        </p:blipFill>
        <p:spPr>
          <a:xfrm>
            <a:off x="12344400" y="3200400"/>
            <a:ext cx="8077200" cy="90614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Class="entr" nodeType="with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8" grpId="1"/>
      <p:bldP build="p" bldLvl="1" animBg="1" rev="0" advAuto="0" spid="57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ome important Subcortical structures"/>
          <p:cNvSpPr txBox="1"/>
          <p:nvPr>
            <p:ph type="title" idx="4294967295"/>
          </p:nvPr>
        </p:nvSpPr>
        <p:spPr>
          <a:xfrm>
            <a:off x="3962400" y="555625"/>
            <a:ext cx="16459200" cy="227965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7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Some important Subcortical structures</a:t>
            </a:r>
          </a:p>
        </p:txBody>
      </p:sp>
      <p:sp>
        <p:nvSpPr>
          <p:cNvPr id="61" name="Hippocampus…"/>
          <p:cNvSpPr txBox="1"/>
          <p:nvPr>
            <p:ph type="body" sz="half" idx="4294967295"/>
          </p:nvPr>
        </p:nvSpPr>
        <p:spPr>
          <a:xfrm>
            <a:off x="3962400" y="3200400"/>
            <a:ext cx="8077200" cy="906145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spcBef>
                <a:spcPts val="1300"/>
              </a:spcBef>
              <a:buChar char="•"/>
              <a:defRPr sz="5600">
                <a:latin typeface="Arial"/>
                <a:ea typeface="Arial"/>
                <a:cs typeface="Arial"/>
                <a:sym typeface="Arial"/>
              </a:defRPr>
            </a:pPr>
            <a:r>
              <a:t>Hippocampus</a:t>
            </a:r>
          </a:p>
          <a:p>
            <a:pPr>
              <a:spcBef>
                <a:spcPts val="1300"/>
              </a:spcBef>
              <a:buChar char="•"/>
              <a:defRPr sz="5600">
                <a:latin typeface="Arial"/>
                <a:ea typeface="Arial"/>
                <a:cs typeface="Arial"/>
                <a:sym typeface="Arial"/>
              </a:defRPr>
            </a:pPr>
            <a:r>
              <a:t>Amygdila</a:t>
            </a:r>
          </a:p>
          <a:p>
            <a:pPr>
              <a:spcBef>
                <a:spcPts val="1300"/>
              </a:spcBef>
              <a:buChar char="•"/>
              <a:defRPr sz="5600">
                <a:latin typeface="Arial"/>
                <a:ea typeface="Arial"/>
                <a:cs typeface="Arial"/>
                <a:sym typeface="Arial"/>
              </a:defRPr>
            </a:pPr>
            <a:r>
              <a:t>Thalamus</a:t>
            </a:r>
          </a:p>
          <a:p>
            <a:pPr>
              <a:spcBef>
                <a:spcPts val="1300"/>
              </a:spcBef>
              <a:buChar char="•"/>
              <a:defRPr sz="5600">
                <a:latin typeface="Arial"/>
                <a:ea typeface="Arial"/>
                <a:cs typeface="Arial"/>
                <a:sym typeface="Arial"/>
              </a:defRPr>
            </a:pPr>
            <a:r>
              <a:t>Hypothalamus</a:t>
            </a:r>
          </a:p>
          <a:p>
            <a:pPr>
              <a:spcBef>
                <a:spcPts val="1300"/>
              </a:spcBef>
              <a:buChar char="•"/>
              <a:defRPr sz="5600">
                <a:latin typeface="Arial"/>
                <a:ea typeface="Arial"/>
                <a:cs typeface="Arial"/>
                <a:sym typeface="Arial"/>
              </a:defRPr>
            </a:pPr>
            <a:r>
              <a:t>Nucleus accumbens</a:t>
            </a:r>
          </a:p>
          <a:p>
            <a:pPr>
              <a:spcBef>
                <a:spcPts val="1300"/>
              </a:spcBef>
              <a:buChar char="•"/>
              <a:defRPr sz="5600">
                <a:latin typeface="Arial"/>
                <a:ea typeface="Arial"/>
                <a:cs typeface="Arial"/>
                <a:sym typeface="Arial"/>
              </a:defRPr>
            </a:pPr>
            <a:r>
              <a:t>Medula</a:t>
            </a:r>
          </a:p>
        </p:txBody>
      </p:sp>
      <p:pic>
        <p:nvPicPr>
          <p:cNvPr id="62" name="limbic_system" descr="limbic_system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87200" y="3200400"/>
            <a:ext cx="8534400" cy="74771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Class="entr" nodeType="with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2" grpId="1"/>
      <p:bldP build="p" bldLvl="1" animBg="1" rev="0" advAuto="0" spid="61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"/>
          <p:cNvSpPr txBox="1"/>
          <p:nvPr>
            <p:ph type="title" idx="4294967295"/>
          </p:nvPr>
        </p:nvSpPr>
        <p:spPr>
          <a:xfrm>
            <a:off x="3962400" y="549274"/>
            <a:ext cx="16459200" cy="2286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65" name="Brain is divided into two hemispheres…"/>
          <p:cNvSpPr txBox="1"/>
          <p:nvPr>
            <p:ph type="body" idx="4294967295"/>
          </p:nvPr>
        </p:nvSpPr>
        <p:spPr>
          <a:xfrm>
            <a:off x="3962400" y="3200400"/>
            <a:ext cx="16459200" cy="9051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Brain is divided into two hemispheres</a:t>
            </a:r>
          </a:p>
          <a:p>
            <a:pPr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Connected via the corpus collosum</a:t>
            </a:r>
          </a:p>
          <a:p>
            <a:pPr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Not all animals have a cc</a:t>
            </a:r>
          </a:p>
          <a:p>
            <a:pPr lvl="1" marL="1028700" indent="-571500">
              <a:spcBef>
                <a:spcPts val="0"/>
              </a:spcBef>
              <a:defRPr sz="5600">
                <a:latin typeface="Arial"/>
                <a:ea typeface="Arial"/>
                <a:cs typeface="Arial"/>
                <a:sym typeface="Arial"/>
              </a:defRPr>
            </a:pPr>
            <a:r>
              <a:t>Many birds have only a small bundle of connections that allow their two hemispheres to communicate</a:t>
            </a:r>
          </a:p>
          <a:p>
            <a:pPr lvl="1" marL="1028700" indent="-571500">
              <a:spcBef>
                <a:spcPts val="0"/>
              </a:spcBef>
              <a:defRPr sz="5600">
                <a:latin typeface="Arial"/>
                <a:ea typeface="Arial"/>
                <a:cs typeface="Arial"/>
                <a:sym typeface="Arial"/>
              </a:defRPr>
            </a:pPr>
            <a:r>
              <a:t>Allows cool research to be donw</a:t>
            </a:r>
          </a:p>
          <a:p>
            <a:pPr lvl="1" marL="1028700" indent="-571500">
              <a:spcBef>
                <a:spcPts val="0"/>
              </a:spcBef>
              <a:defRPr sz="5600">
                <a:latin typeface="Arial"/>
                <a:ea typeface="Arial"/>
                <a:cs typeface="Arial"/>
                <a:sym typeface="Arial"/>
              </a:defRPr>
            </a:pPr>
            <a:r>
              <a:t>Nicky Clayton</a:t>
            </a:r>
            <a:r>
              <a:t>’</a:t>
            </a:r>
            <a:r>
              <a:t>s work on food storing birds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6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"/>
          <p:cNvSpPr txBox="1"/>
          <p:nvPr>
            <p:ph type="title" idx="4294967295"/>
          </p:nvPr>
        </p:nvSpPr>
        <p:spPr>
          <a:xfrm>
            <a:off x="3962400" y="549274"/>
            <a:ext cx="16459200" cy="2286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68" name="Neurons…"/>
          <p:cNvSpPr txBox="1"/>
          <p:nvPr>
            <p:ph type="body" idx="4294967295"/>
          </p:nvPr>
        </p:nvSpPr>
        <p:spPr>
          <a:xfrm>
            <a:off x="3962400" y="3200400"/>
            <a:ext cx="16459200" cy="9051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Neurons</a:t>
            </a:r>
          </a:p>
          <a:p>
            <a:pPr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Glial cells</a:t>
            </a:r>
          </a:p>
          <a:p>
            <a:pPr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Axons and dendrites</a:t>
            </a:r>
          </a:p>
          <a:p>
            <a:pPr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 whole bunch of neurons connected is called a tract or a nerve, depending on where it is	</a:t>
            </a:r>
          </a:p>
          <a:p>
            <a:pPr lvl="1" marL="1028700" indent="-571500">
              <a:spcBef>
                <a:spcPts val="0"/>
              </a:spcBef>
              <a:defRPr sz="5600">
                <a:latin typeface="Arial"/>
                <a:ea typeface="Arial"/>
                <a:cs typeface="Arial"/>
                <a:sym typeface="Arial"/>
              </a:defRPr>
            </a:pPr>
            <a:r>
              <a:t>Nerve -&gt; PNS</a:t>
            </a:r>
          </a:p>
          <a:p>
            <a:pPr lvl="1" marL="1028700" indent="-571500">
              <a:spcBef>
                <a:spcPts val="0"/>
              </a:spcBef>
              <a:defRPr sz="5600">
                <a:latin typeface="Arial"/>
                <a:ea typeface="Arial"/>
                <a:cs typeface="Arial"/>
                <a:sym typeface="Arial"/>
              </a:defRPr>
            </a:pPr>
            <a:r>
              <a:t>Tract -&gt; CNS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6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NS PNS et al"/>
          <p:cNvSpPr txBox="1"/>
          <p:nvPr>
            <p:ph type="title" idx="4294967295"/>
          </p:nvPr>
        </p:nvSpPr>
        <p:spPr>
          <a:xfrm>
            <a:off x="3962400" y="549274"/>
            <a:ext cx="16459200" cy="2286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CNS PNS et al</a:t>
            </a:r>
          </a:p>
        </p:txBody>
      </p:sp>
      <p:sp>
        <p:nvSpPr>
          <p:cNvPr id="71" name="The division of the nervous system into say the CNS and the PNS is really about anatomy…"/>
          <p:cNvSpPr txBox="1"/>
          <p:nvPr>
            <p:ph type="body" idx="4294967295"/>
          </p:nvPr>
        </p:nvSpPr>
        <p:spPr>
          <a:xfrm>
            <a:off x="3962400" y="3200400"/>
            <a:ext cx="16459200" cy="9051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The division of the nervous system into say the CNS and the PNS is really about anatomy</a:t>
            </a:r>
          </a:p>
          <a:p>
            <a:pPr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Nothing wrong with this, but the distinction is not as much about physiology</a:t>
            </a:r>
          </a:p>
          <a:p>
            <a:pPr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Physiologically we can talk about the cranial nervous system and the spinal nervous system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7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ranial stuff"/>
          <p:cNvSpPr txBox="1"/>
          <p:nvPr>
            <p:ph type="title" idx="4294967295"/>
          </p:nvPr>
        </p:nvSpPr>
        <p:spPr>
          <a:xfrm>
            <a:off x="3962400" y="549274"/>
            <a:ext cx="16459200" cy="2286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Cranial stuff</a:t>
            </a:r>
          </a:p>
        </p:txBody>
      </p:sp>
      <p:sp>
        <p:nvSpPr>
          <p:cNvPr id="74" name="Twelve sets of two…"/>
          <p:cNvSpPr txBox="1"/>
          <p:nvPr>
            <p:ph type="body" idx="4294967295"/>
          </p:nvPr>
        </p:nvSpPr>
        <p:spPr>
          <a:xfrm>
            <a:off x="3962400" y="3200400"/>
            <a:ext cx="16459200" cy="9051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lnSpc>
                <a:spcPct val="90000"/>
              </a:lnSpc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Twelve sets of two</a:t>
            </a:r>
          </a:p>
          <a:p>
            <a:pPr>
              <a:lnSpc>
                <a:spcPct val="90000"/>
              </a:lnSpc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Control inputs and outputs from stuff in the head</a:t>
            </a:r>
          </a:p>
          <a:p>
            <a:pPr>
              <a:lnSpc>
                <a:spcPct val="90000"/>
              </a:lnSpc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The Brainstem gets inputs from the senses</a:t>
            </a:r>
          </a:p>
          <a:p>
            <a:pPr>
              <a:lnSpc>
                <a:spcPct val="90000"/>
              </a:lnSpc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Outputs to the rest of the body (so not the head in other words)</a:t>
            </a:r>
          </a:p>
          <a:p>
            <a:pPr>
              <a:lnSpc>
                <a:spcPct val="90000"/>
              </a:lnSpc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You can divide it into the hindbrain, midbrain and diencephalon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7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ranial Nerve Schematic"/>
          <p:cNvSpPr txBox="1"/>
          <p:nvPr>
            <p:ph type="title" idx="4294967295"/>
          </p:nvPr>
        </p:nvSpPr>
        <p:spPr>
          <a:xfrm>
            <a:off x="3962400" y="549274"/>
            <a:ext cx="16459200" cy="2286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Cranial Nerve Schematic</a:t>
            </a:r>
          </a:p>
        </p:txBody>
      </p:sp>
      <p:pic>
        <p:nvPicPr>
          <p:cNvPr id="77" name="800px-Parasympathetic_head_ganglia.jpg" descr="800px-Parasympathetic_head_ganglia.jpg"/>
          <p:cNvPicPr>
            <a:picLocks noChangeAspect="1"/>
          </p:cNvPicPr>
          <p:nvPr/>
        </p:nvPicPr>
        <p:blipFill>
          <a:blip r:embed="rId2">
            <a:extLst/>
          </a:blip>
          <a:srcRect l="2838" t="0" r="2838" b="0"/>
          <a:stretch>
            <a:fillRect/>
          </a:stretch>
        </p:blipFill>
        <p:spPr>
          <a:xfrm>
            <a:off x="3962400" y="3200400"/>
            <a:ext cx="16459200" cy="9051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Hindbrain"/>
          <p:cNvSpPr txBox="1"/>
          <p:nvPr>
            <p:ph type="title" idx="4294967295"/>
          </p:nvPr>
        </p:nvSpPr>
        <p:spPr>
          <a:xfrm>
            <a:off x="3962400" y="549274"/>
            <a:ext cx="16459200" cy="2286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Hindbrain</a:t>
            </a:r>
          </a:p>
        </p:txBody>
      </p:sp>
      <p:sp>
        <p:nvSpPr>
          <p:cNvPr id="80" name="Fine movements…"/>
          <p:cNvSpPr txBox="1"/>
          <p:nvPr>
            <p:ph type="body" idx="4294967295"/>
          </p:nvPr>
        </p:nvSpPr>
        <p:spPr>
          <a:xfrm>
            <a:off x="3962400" y="3200400"/>
            <a:ext cx="16459200" cy="9051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lnSpc>
                <a:spcPct val="90000"/>
              </a:lnSpc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Fine movements</a:t>
            </a:r>
          </a:p>
          <a:p>
            <a:pPr>
              <a:lnSpc>
                <a:spcPct val="90000"/>
              </a:lnSpc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Balance</a:t>
            </a:r>
          </a:p>
          <a:p>
            <a:pPr>
              <a:lnSpc>
                <a:spcPct val="90000"/>
              </a:lnSpc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Cerebellum too</a:t>
            </a:r>
          </a:p>
          <a:p>
            <a:pPr lvl="1" marL="1028700" indent="-571500">
              <a:lnSpc>
                <a:spcPct val="90000"/>
              </a:lnSpc>
              <a:spcBef>
                <a:spcPts val="0"/>
              </a:spcBef>
              <a:defRPr sz="5600">
                <a:latin typeface="Arial"/>
                <a:ea typeface="Arial"/>
                <a:cs typeface="Arial"/>
                <a:sym typeface="Arial"/>
              </a:defRPr>
            </a:pPr>
            <a:r>
              <a:t>Key for fine movement</a:t>
            </a:r>
          </a:p>
          <a:p>
            <a:pPr lvl="1" marL="1028700" indent="-571500">
              <a:lnSpc>
                <a:spcPct val="90000"/>
              </a:lnSpc>
              <a:spcBef>
                <a:spcPts val="0"/>
              </a:spcBef>
              <a:defRPr sz="5600">
                <a:latin typeface="Arial"/>
                <a:ea typeface="Arial"/>
                <a:cs typeface="Arial"/>
                <a:sym typeface="Arial"/>
              </a:defRPr>
            </a:pPr>
            <a:r>
              <a:t>May be important in learning</a:t>
            </a:r>
          </a:p>
          <a:p>
            <a:pPr lvl="1" marL="1028700" indent="-571500">
              <a:lnSpc>
                <a:spcPct val="90000"/>
              </a:lnSpc>
              <a:spcBef>
                <a:spcPts val="0"/>
              </a:spcBef>
              <a:defRPr sz="5600">
                <a:latin typeface="Arial"/>
                <a:ea typeface="Arial"/>
                <a:cs typeface="Arial"/>
                <a:sym typeface="Arial"/>
              </a:defRPr>
            </a:pPr>
            <a:r>
              <a:t>Quick movements too</a:t>
            </a:r>
          </a:p>
          <a:p>
            <a:pPr>
              <a:lnSpc>
                <a:spcPct val="90000"/>
              </a:lnSpc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Reticular formation</a:t>
            </a:r>
          </a:p>
          <a:p>
            <a:pPr lvl="1" marL="1028700" indent="-571500">
              <a:lnSpc>
                <a:spcPct val="90000"/>
              </a:lnSpc>
              <a:spcBef>
                <a:spcPts val="0"/>
              </a:spcBef>
              <a:defRPr sz="5600">
                <a:latin typeface="Arial"/>
                <a:ea typeface="Arial"/>
                <a:cs typeface="Arial"/>
                <a:sym typeface="Arial"/>
              </a:defRPr>
            </a:pPr>
            <a:r>
              <a:t>Sleep, wakefulness</a:t>
            </a:r>
          </a:p>
          <a:p>
            <a:pPr lvl="1" marL="1028700" indent="-571500">
              <a:lnSpc>
                <a:spcPct val="90000"/>
              </a:lnSpc>
              <a:spcBef>
                <a:spcPts val="0"/>
              </a:spcBef>
              <a:defRPr sz="5600">
                <a:latin typeface="Arial"/>
                <a:ea typeface="Arial"/>
                <a:cs typeface="Arial"/>
                <a:sym typeface="Arial"/>
              </a:defRPr>
            </a:pPr>
            <a:r>
              <a:t>Connections to cortex, wake you up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8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midbrain"/>
          <p:cNvSpPr txBox="1"/>
          <p:nvPr>
            <p:ph type="title" idx="4294967295"/>
          </p:nvPr>
        </p:nvSpPr>
        <p:spPr>
          <a:xfrm>
            <a:off x="3962400" y="549274"/>
            <a:ext cx="16459200" cy="2286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midbrain</a:t>
            </a:r>
          </a:p>
        </p:txBody>
      </p:sp>
      <p:sp>
        <p:nvSpPr>
          <p:cNvPr id="83" name="Tectum…"/>
          <p:cNvSpPr txBox="1"/>
          <p:nvPr>
            <p:ph type="body" idx="4294967295"/>
          </p:nvPr>
        </p:nvSpPr>
        <p:spPr>
          <a:xfrm>
            <a:off x="3962400" y="3200400"/>
            <a:ext cx="16459200" cy="9051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Tectum</a:t>
            </a:r>
          </a:p>
          <a:p>
            <a:pPr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Superior colliculus does vision</a:t>
            </a:r>
          </a:p>
          <a:p>
            <a:pPr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Inferior colliculus does audition</a:t>
            </a:r>
          </a:p>
          <a:p>
            <a:pPr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Just  below the tectum is the tegmentum, also important in movement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8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 closer look at the midbrain"/>
          <p:cNvSpPr txBox="1"/>
          <p:nvPr>
            <p:ph type="title" idx="4294967295"/>
          </p:nvPr>
        </p:nvSpPr>
        <p:spPr>
          <a:xfrm>
            <a:off x="3962400" y="549274"/>
            <a:ext cx="16459200" cy="2286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 closer look at the midbrain</a:t>
            </a:r>
          </a:p>
        </p:txBody>
      </p:sp>
      <p:pic>
        <p:nvPicPr>
          <p:cNvPr id="86" name="Gray719.png" descr="Gray719.png"/>
          <p:cNvPicPr>
            <a:picLocks noChangeAspect="1"/>
          </p:cNvPicPr>
          <p:nvPr/>
        </p:nvPicPr>
        <p:blipFill>
          <a:blip r:embed="rId2">
            <a:extLst/>
          </a:blip>
          <a:srcRect l="0" t="19932" r="0" b="19932"/>
          <a:stretch>
            <a:fillRect/>
          </a:stretch>
        </p:blipFill>
        <p:spPr>
          <a:xfrm>
            <a:off x="3962400" y="3200399"/>
            <a:ext cx="16459200" cy="90519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Introduction"/>
          <p:cNvSpPr txBox="1"/>
          <p:nvPr>
            <p:ph type="title" idx="4294967295"/>
          </p:nvPr>
        </p:nvSpPr>
        <p:spPr>
          <a:xfrm>
            <a:off x="3962400" y="549274"/>
            <a:ext cx="16459200" cy="2286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Introduction</a:t>
            </a:r>
          </a:p>
        </p:txBody>
      </p:sp>
      <p:sp>
        <p:nvSpPr>
          <p:cNvPr id="31" name="Anatomy vs. physiology…"/>
          <p:cNvSpPr txBox="1"/>
          <p:nvPr>
            <p:ph type="body" idx="4294967295"/>
          </p:nvPr>
        </p:nvSpPr>
        <p:spPr>
          <a:xfrm>
            <a:off x="3962400" y="3200400"/>
            <a:ext cx="16459200" cy="9051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lnSpc>
                <a:spcPct val="90000"/>
              </a:lnSpc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Anatomy vs. physiology</a:t>
            </a:r>
          </a:p>
          <a:p>
            <a:pPr>
              <a:lnSpc>
                <a:spcPct val="90000"/>
              </a:lnSpc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Brain is organized in, at best, a semi random pattern</a:t>
            </a:r>
          </a:p>
          <a:p>
            <a:pPr>
              <a:lnSpc>
                <a:spcPct val="90000"/>
              </a:lnSpc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Some of the names are confusing</a:t>
            </a:r>
          </a:p>
          <a:p>
            <a:pPr lvl="1" marL="1028700" indent="-571500">
              <a:lnSpc>
                <a:spcPct val="90000"/>
              </a:lnSpc>
              <a:spcBef>
                <a:spcPts val="0"/>
              </a:spcBef>
              <a:defRPr sz="5600">
                <a:latin typeface="Arial"/>
                <a:ea typeface="Arial"/>
                <a:cs typeface="Arial"/>
                <a:sym typeface="Arial"/>
              </a:defRPr>
            </a:pPr>
            <a:r>
              <a:t>Substantia negra</a:t>
            </a:r>
          </a:p>
          <a:p>
            <a:pPr lvl="1" marL="1028700" indent="-571500">
              <a:lnSpc>
                <a:spcPct val="90000"/>
              </a:lnSpc>
              <a:spcBef>
                <a:spcPts val="0"/>
              </a:spcBef>
              <a:defRPr sz="5600">
                <a:latin typeface="Arial"/>
                <a:ea typeface="Arial"/>
                <a:cs typeface="Arial"/>
                <a:sym typeface="Arial"/>
              </a:defRPr>
            </a:pPr>
            <a:r>
              <a:t>Zona inserta</a:t>
            </a:r>
          </a:p>
          <a:p>
            <a:pPr>
              <a:lnSpc>
                <a:spcPct val="90000"/>
              </a:lnSpc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Some make a teeny bit of sense</a:t>
            </a:r>
          </a:p>
          <a:p>
            <a:pPr lvl="1" marL="1028700" indent="-571500">
              <a:lnSpc>
                <a:spcPct val="90000"/>
              </a:lnSpc>
              <a:spcBef>
                <a:spcPts val="0"/>
              </a:spcBef>
              <a:defRPr sz="5600">
                <a:latin typeface="Arial"/>
                <a:ea typeface="Arial"/>
                <a:cs typeface="Arial"/>
                <a:sym typeface="Arial"/>
              </a:defRPr>
            </a:pPr>
            <a:r>
              <a:t>Hippocampus</a:t>
            </a:r>
          </a:p>
          <a:p>
            <a:pPr lvl="1" marL="1028700" indent="-571500">
              <a:lnSpc>
                <a:spcPct val="90000"/>
              </a:lnSpc>
              <a:spcBef>
                <a:spcPts val="0"/>
              </a:spcBef>
              <a:defRPr sz="5600">
                <a:latin typeface="Arial"/>
                <a:ea typeface="Arial"/>
                <a:cs typeface="Arial"/>
                <a:sym typeface="Arial"/>
              </a:defRPr>
            </a:pPr>
            <a:r>
              <a:t>amygdila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Diencephalon"/>
          <p:cNvSpPr txBox="1"/>
          <p:nvPr>
            <p:ph type="title" idx="4294967295"/>
          </p:nvPr>
        </p:nvSpPr>
        <p:spPr>
          <a:xfrm>
            <a:off x="3962400" y="555625"/>
            <a:ext cx="16459200" cy="227965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Diencephalon</a:t>
            </a:r>
          </a:p>
        </p:txBody>
      </p:sp>
      <p:sp>
        <p:nvSpPr>
          <p:cNvPr id="89" name="Hypothalamus…"/>
          <p:cNvSpPr txBox="1"/>
          <p:nvPr>
            <p:ph type="body" sz="half" idx="4294967295"/>
          </p:nvPr>
        </p:nvSpPr>
        <p:spPr>
          <a:xfrm>
            <a:off x="3962400" y="3200400"/>
            <a:ext cx="8077200" cy="906145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spcBef>
                <a:spcPts val="1300"/>
              </a:spcBef>
              <a:buChar char="•"/>
              <a:defRPr sz="5600">
                <a:latin typeface="Arial"/>
                <a:ea typeface="Arial"/>
                <a:cs typeface="Arial"/>
                <a:sym typeface="Arial"/>
              </a:defRPr>
            </a:pPr>
            <a:r>
              <a:t>Hypothalamus</a:t>
            </a:r>
          </a:p>
          <a:p>
            <a:pPr lvl="1" marL="1028700" indent="-571500">
              <a:spcBef>
                <a:spcPts val="0"/>
              </a:spcBef>
              <a:defRPr sz="4800">
                <a:latin typeface="Arial"/>
                <a:ea typeface="Arial"/>
                <a:cs typeface="Arial"/>
                <a:sym typeface="Arial"/>
              </a:defRPr>
            </a:pPr>
            <a:r>
              <a:t>Hunger</a:t>
            </a:r>
          </a:p>
          <a:p>
            <a:pPr lvl="1" marL="1028700" indent="-571500">
              <a:spcBef>
                <a:spcPts val="0"/>
              </a:spcBef>
              <a:defRPr sz="4800">
                <a:latin typeface="Arial"/>
                <a:ea typeface="Arial"/>
                <a:cs typeface="Arial"/>
                <a:sym typeface="Arial"/>
              </a:defRPr>
            </a:pPr>
            <a:r>
              <a:t>Thirst</a:t>
            </a:r>
          </a:p>
          <a:p>
            <a:pPr lvl="1" marL="1028700" indent="-571500">
              <a:spcBef>
                <a:spcPts val="0"/>
              </a:spcBef>
              <a:defRPr sz="4800">
                <a:latin typeface="Arial"/>
                <a:ea typeface="Arial"/>
                <a:cs typeface="Arial"/>
                <a:sym typeface="Arial"/>
              </a:defRPr>
            </a:pPr>
            <a:r>
              <a:t>Sex</a:t>
            </a:r>
          </a:p>
          <a:p>
            <a:pPr lvl="1" marL="1028700" indent="-571500">
              <a:spcBef>
                <a:spcPts val="0"/>
              </a:spcBef>
              <a:defRPr sz="4800">
                <a:latin typeface="Arial"/>
                <a:ea typeface="Arial"/>
                <a:cs typeface="Arial"/>
                <a:sym typeface="Arial"/>
              </a:defRPr>
            </a:pPr>
            <a:r>
              <a:t>thermoregulation</a:t>
            </a:r>
          </a:p>
          <a:p>
            <a:pPr>
              <a:spcBef>
                <a:spcPts val="1300"/>
              </a:spcBef>
              <a:buChar char="•"/>
              <a:defRPr sz="5600">
                <a:latin typeface="Arial"/>
                <a:ea typeface="Arial"/>
                <a:cs typeface="Arial"/>
                <a:sym typeface="Arial"/>
              </a:defRPr>
            </a:pPr>
            <a:r>
              <a:t>Thalamus</a:t>
            </a:r>
          </a:p>
          <a:p>
            <a:pPr lvl="1" marL="1028700" indent="-571500">
              <a:spcBef>
                <a:spcPts val="0"/>
              </a:spcBef>
              <a:defRPr sz="4800">
                <a:latin typeface="Arial"/>
                <a:ea typeface="Arial"/>
                <a:cs typeface="Arial"/>
                <a:sym typeface="Arial"/>
              </a:defRPr>
            </a:pPr>
            <a:r>
              <a:t>Sensory router</a:t>
            </a:r>
          </a:p>
        </p:txBody>
      </p:sp>
      <p:pic>
        <p:nvPicPr>
          <p:cNvPr id="90" name="diencephalon" descr="diencephalo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34800" y="3505200"/>
            <a:ext cx="8077200" cy="6057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Class="entr" nodeType="with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Class="entr" nodeType="with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Class="entr" nodeType="with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Class="entr" nodeType="with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Class="entr" nodeType="with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Class="entr" nodeType="with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89" grpId="2"/>
      <p:bldP build="whole" bldLvl="1" animBg="1" rev="0" advAuto="0" spid="90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he Forebrain"/>
          <p:cNvSpPr txBox="1"/>
          <p:nvPr>
            <p:ph type="title" idx="4294967295"/>
          </p:nvPr>
        </p:nvSpPr>
        <p:spPr>
          <a:xfrm>
            <a:off x="3962400" y="549274"/>
            <a:ext cx="16459200" cy="2286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The Forebrain</a:t>
            </a:r>
          </a:p>
        </p:txBody>
      </p:sp>
      <p:sp>
        <p:nvSpPr>
          <p:cNvPr id="93" name="This is where those lobes are…"/>
          <p:cNvSpPr txBox="1"/>
          <p:nvPr>
            <p:ph type="body" idx="4294967295"/>
          </p:nvPr>
        </p:nvSpPr>
        <p:spPr>
          <a:xfrm>
            <a:off x="3962400" y="3200400"/>
            <a:ext cx="16459200" cy="9051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This is where those lobes are</a:t>
            </a:r>
          </a:p>
          <a:p>
            <a:pPr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Collectively known as the Cortex</a:t>
            </a:r>
          </a:p>
          <a:p>
            <a:pPr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Limbic cortex or old cortex</a:t>
            </a:r>
          </a:p>
          <a:p>
            <a:pPr lvl="1" marL="1028700" indent="-571500">
              <a:spcBef>
                <a:spcPts val="0"/>
              </a:spcBef>
              <a:defRPr sz="5600">
                <a:latin typeface="Arial"/>
                <a:ea typeface="Arial"/>
                <a:cs typeface="Arial"/>
                <a:sym typeface="Arial"/>
              </a:defRPr>
            </a:pPr>
            <a:r>
              <a:t>Just below the neocortex</a:t>
            </a:r>
          </a:p>
          <a:p>
            <a:pPr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Basal ganglia</a:t>
            </a:r>
          </a:p>
          <a:p>
            <a:pPr lvl="1" marL="1028700" indent="-571500">
              <a:spcBef>
                <a:spcPts val="0"/>
              </a:spcBef>
              <a:defRPr sz="5600">
                <a:latin typeface="Arial"/>
                <a:ea typeface="Arial"/>
                <a:cs typeface="Arial"/>
                <a:sym typeface="Arial"/>
              </a:defRPr>
            </a:pPr>
            <a:r>
              <a:t>Very important in movement</a:t>
            </a:r>
          </a:p>
          <a:p>
            <a:pPr lvl="1" marL="1028700" indent="-571500">
              <a:spcBef>
                <a:spcPts val="0"/>
              </a:spcBef>
              <a:defRPr sz="5600">
                <a:latin typeface="Arial"/>
                <a:ea typeface="Arial"/>
                <a:cs typeface="Arial"/>
                <a:sym typeface="Arial"/>
              </a:defRPr>
            </a:pPr>
            <a:r>
              <a:t>Substantia negra is there</a:t>
            </a:r>
          </a:p>
          <a:p>
            <a:pPr lvl="2" marL="1371600" indent="-457200">
              <a:spcBef>
                <a:spcPts val="0"/>
              </a:spcBef>
              <a:defRPr sz="4800">
                <a:latin typeface="Arial"/>
                <a:ea typeface="Arial"/>
                <a:cs typeface="Arial"/>
                <a:sym typeface="Arial"/>
              </a:defRPr>
            </a:pPr>
            <a:r>
              <a:t>Parkinson</a:t>
            </a:r>
            <a:r>
              <a:t>’</a:t>
            </a:r>
            <a:r>
              <a:t>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9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Limbic system"/>
          <p:cNvSpPr txBox="1"/>
          <p:nvPr>
            <p:ph type="title" idx="4294967295"/>
          </p:nvPr>
        </p:nvSpPr>
        <p:spPr>
          <a:xfrm>
            <a:off x="3962400" y="549274"/>
            <a:ext cx="16459200" cy="2286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Limbic system</a:t>
            </a:r>
          </a:p>
        </p:txBody>
      </p:sp>
      <p:sp>
        <p:nvSpPr>
          <p:cNvPr id="96" name="HP…"/>
          <p:cNvSpPr txBox="1"/>
          <p:nvPr>
            <p:ph type="body" idx="4294967295"/>
          </p:nvPr>
        </p:nvSpPr>
        <p:spPr>
          <a:xfrm>
            <a:off x="3962400" y="3200400"/>
            <a:ext cx="16459200" cy="9051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HP</a:t>
            </a:r>
          </a:p>
          <a:p>
            <a:pPr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Amygdala</a:t>
            </a:r>
          </a:p>
          <a:p>
            <a:pPr lvl="1" marL="1028700" indent="-571500">
              <a:spcBef>
                <a:spcPts val="0"/>
              </a:spcBef>
              <a:defRPr sz="5600">
                <a:latin typeface="Arial"/>
                <a:ea typeface="Arial"/>
                <a:cs typeface="Arial"/>
                <a:sym typeface="Arial"/>
              </a:defRPr>
            </a:pPr>
            <a:r>
              <a:t>Emotion?</a:t>
            </a:r>
          </a:p>
          <a:p>
            <a:pPr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Nucleus accumbens</a:t>
            </a:r>
          </a:p>
          <a:p>
            <a:pPr lvl="1" marL="1028700" indent="-571500">
              <a:spcBef>
                <a:spcPts val="0"/>
              </a:spcBef>
              <a:defRPr sz="5600">
                <a:latin typeface="Arial"/>
                <a:ea typeface="Arial"/>
                <a:cs typeface="Arial"/>
                <a:sym typeface="Arial"/>
              </a:defRPr>
            </a:pPr>
            <a:r>
              <a:t>Runs on dopamine</a:t>
            </a:r>
          </a:p>
          <a:p>
            <a:pPr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Olfactory bulb</a:t>
            </a:r>
          </a:p>
          <a:p>
            <a:pPr lvl="1" marL="1028700" indent="-571500">
              <a:spcBef>
                <a:spcPts val="0"/>
              </a:spcBef>
              <a:defRPr sz="5600">
                <a:latin typeface="Arial"/>
                <a:ea typeface="Arial"/>
                <a:cs typeface="Arial"/>
                <a:sym typeface="Arial"/>
              </a:defRPr>
            </a:pPr>
            <a:r>
              <a:t>Ours is itty bitty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pinal nervous system"/>
          <p:cNvSpPr txBox="1"/>
          <p:nvPr>
            <p:ph type="title" idx="4294967295"/>
          </p:nvPr>
        </p:nvSpPr>
        <p:spPr>
          <a:xfrm>
            <a:off x="3962400" y="555625"/>
            <a:ext cx="16459200" cy="227965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Spinal nervous system</a:t>
            </a:r>
          </a:p>
        </p:txBody>
      </p:sp>
      <p:sp>
        <p:nvSpPr>
          <p:cNvPr id="99" name="Spinal column…"/>
          <p:cNvSpPr txBox="1"/>
          <p:nvPr>
            <p:ph type="body" sz="half" idx="4294967295"/>
          </p:nvPr>
        </p:nvSpPr>
        <p:spPr>
          <a:xfrm>
            <a:off x="3962400" y="3200400"/>
            <a:ext cx="8077200" cy="906145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spcBef>
                <a:spcPts val="1300"/>
              </a:spcBef>
              <a:buChar char="•"/>
              <a:defRPr sz="5600">
                <a:latin typeface="Arial"/>
                <a:ea typeface="Arial"/>
                <a:cs typeface="Arial"/>
                <a:sym typeface="Arial"/>
              </a:defRPr>
            </a:pPr>
            <a:r>
              <a:t>Spinal column</a:t>
            </a:r>
          </a:p>
          <a:p>
            <a:pPr>
              <a:spcBef>
                <a:spcPts val="1300"/>
              </a:spcBef>
              <a:buChar char="•"/>
              <a:defRPr sz="5600">
                <a:latin typeface="Arial"/>
                <a:ea typeface="Arial"/>
                <a:cs typeface="Arial"/>
                <a:sym typeface="Arial"/>
              </a:defRPr>
            </a:pPr>
            <a:r>
              <a:t>Nerves running to and from the spinal column that control body and receive input</a:t>
            </a:r>
          </a:p>
          <a:p>
            <a:pPr>
              <a:spcBef>
                <a:spcPts val="1300"/>
              </a:spcBef>
              <a:buChar char="•"/>
              <a:defRPr sz="5600">
                <a:latin typeface="Arial"/>
                <a:ea typeface="Arial"/>
                <a:cs typeface="Arial"/>
                <a:sym typeface="Arial"/>
              </a:defRPr>
            </a:pPr>
            <a:r>
              <a:t>Dermatomes</a:t>
            </a:r>
          </a:p>
        </p:txBody>
      </p:sp>
      <p:pic>
        <p:nvPicPr>
          <p:cNvPr id="100" name="dermatome" descr="dermatom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54000" y="3505200"/>
            <a:ext cx="6016625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Class="entr" nodeType="with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99" grpId="2"/>
      <p:bldP build="whole" bldLvl="1" animBg="1" rev="0" advAuto="0" spid="100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nside the spinal column"/>
          <p:cNvSpPr txBox="1"/>
          <p:nvPr>
            <p:ph type="title" idx="4294967295"/>
          </p:nvPr>
        </p:nvSpPr>
        <p:spPr>
          <a:xfrm>
            <a:off x="3962400" y="555625"/>
            <a:ext cx="16459200" cy="227965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Inside the spinal column</a:t>
            </a:r>
          </a:p>
        </p:txBody>
      </p:sp>
      <p:sp>
        <p:nvSpPr>
          <p:cNvPr id="103" name="Dorsal root…"/>
          <p:cNvSpPr txBox="1"/>
          <p:nvPr>
            <p:ph type="body" sz="half" idx="4294967295"/>
          </p:nvPr>
        </p:nvSpPr>
        <p:spPr>
          <a:xfrm>
            <a:off x="3962400" y="3200400"/>
            <a:ext cx="8077200" cy="906145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spcBef>
                <a:spcPts val="1300"/>
              </a:spcBef>
              <a:buChar char="•"/>
              <a:defRPr sz="5600">
                <a:latin typeface="Arial"/>
                <a:ea typeface="Arial"/>
                <a:cs typeface="Arial"/>
                <a:sym typeface="Arial"/>
              </a:defRPr>
            </a:pPr>
            <a:r>
              <a:t>Dorsal root</a:t>
            </a:r>
          </a:p>
          <a:p>
            <a:pPr lvl="1" marL="1028700" indent="-571500">
              <a:spcBef>
                <a:spcPts val="0"/>
              </a:spcBef>
              <a:defRPr sz="4800">
                <a:latin typeface="Arial"/>
                <a:ea typeface="Arial"/>
                <a:cs typeface="Arial"/>
                <a:sym typeface="Arial"/>
              </a:defRPr>
            </a:pPr>
            <a:r>
              <a:t>From sensory receptor</a:t>
            </a:r>
          </a:p>
          <a:p>
            <a:pPr>
              <a:spcBef>
                <a:spcPts val="1300"/>
              </a:spcBef>
              <a:buChar char="•"/>
              <a:defRPr sz="5600">
                <a:latin typeface="Arial"/>
                <a:ea typeface="Arial"/>
                <a:cs typeface="Arial"/>
                <a:sym typeface="Arial"/>
              </a:defRPr>
            </a:pPr>
            <a:r>
              <a:t>Ventral root</a:t>
            </a:r>
          </a:p>
          <a:p>
            <a:pPr lvl="1" marL="1028700" indent="-571500">
              <a:spcBef>
                <a:spcPts val="0"/>
              </a:spcBef>
              <a:defRPr sz="4800">
                <a:latin typeface="Arial"/>
                <a:ea typeface="Arial"/>
                <a:cs typeface="Arial"/>
                <a:sym typeface="Arial"/>
              </a:defRPr>
            </a:pPr>
            <a:r>
              <a:t>To movement</a:t>
            </a:r>
          </a:p>
          <a:p>
            <a:pPr>
              <a:spcBef>
                <a:spcPts val="1300"/>
              </a:spcBef>
              <a:buChar char="•"/>
              <a:defRPr sz="5600">
                <a:latin typeface="Arial"/>
                <a:ea typeface="Arial"/>
                <a:cs typeface="Arial"/>
                <a:sym typeface="Arial"/>
              </a:defRPr>
            </a:pPr>
            <a:r>
              <a:t>Bell-Megendie Law</a:t>
            </a:r>
          </a:p>
        </p:txBody>
      </p:sp>
      <p:pic>
        <p:nvPicPr>
          <p:cNvPr id="104" name="20000120-dorsal" descr="20000120-dorsa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106400" y="4114800"/>
            <a:ext cx="7162800" cy="5372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4" grpId="2"/>
      <p:bldP build="p" bldLvl="1" animBg="1" rev="0" advAuto="0" spid="103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Internal or Autonomic system"/>
          <p:cNvSpPr txBox="1"/>
          <p:nvPr>
            <p:ph type="title" idx="4294967295"/>
          </p:nvPr>
        </p:nvSpPr>
        <p:spPr>
          <a:xfrm>
            <a:off x="3962400" y="549274"/>
            <a:ext cx="16459200" cy="2286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Internal or Autonomic system</a:t>
            </a:r>
          </a:p>
        </p:txBody>
      </p:sp>
      <p:sp>
        <p:nvSpPr>
          <p:cNvPr id="107" name="Sympathetic…"/>
          <p:cNvSpPr txBox="1"/>
          <p:nvPr>
            <p:ph type="body" idx="4294967295"/>
          </p:nvPr>
        </p:nvSpPr>
        <p:spPr>
          <a:xfrm>
            <a:off x="3962400" y="3200400"/>
            <a:ext cx="16459200" cy="9051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Sympathetic </a:t>
            </a:r>
          </a:p>
          <a:p>
            <a:pPr lvl="1" marL="1028700" indent="-571500">
              <a:spcBef>
                <a:spcPts val="0"/>
              </a:spcBef>
              <a:defRPr sz="5600">
                <a:latin typeface="Arial"/>
                <a:ea typeface="Arial"/>
                <a:cs typeface="Arial"/>
                <a:sym typeface="Arial"/>
              </a:defRPr>
            </a:pPr>
            <a:r>
              <a:t>Arousal</a:t>
            </a:r>
          </a:p>
          <a:p>
            <a:pPr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Parasympathetic</a:t>
            </a:r>
          </a:p>
          <a:p>
            <a:pPr lvl="1" marL="1028700" indent="-571500">
              <a:spcBef>
                <a:spcPts val="0"/>
              </a:spcBef>
              <a:defRPr sz="5600">
                <a:latin typeface="Arial"/>
                <a:ea typeface="Arial"/>
                <a:cs typeface="Arial"/>
                <a:sym typeface="Arial"/>
              </a:defRPr>
            </a:pPr>
            <a:r>
              <a:t>Cool down</a:t>
            </a:r>
          </a:p>
          <a:p>
            <a:pPr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 lot of what goes on in this system is hormonal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07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rinciples of nervous system organization"/>
          <p:cNvSpPr txBox="1"/>
          <p:nvPr>
            <p:ph type="title" idx="4294967295"/>
          </p:nvPr>
        </p:nvSpPr>
        <p:spPr>
          <a:xfrm>
            <a:off x="3962400" y="549274"/>
            <a:ext cx="16459200" cy="2286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7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Principles of nervous system organization</a:t>
            </a:r>
          </a:p>
        </p:txBody>
      </p:sp>
      <p:sp>
        <p:nvSpPr>
          <p:cNvPr id="110" name="Sequence is input -&gt; integrate -&gt; Output…"/>
          <p:cNvSpPr txBox="1"/>
          <p:nvPr>
            <p:ph type="body" idx="4294967295"/>
          </p:nvPr>
        </p:nvSpPr>
        <p:spPr>
          <a:xfrm>
            <a:off x="3962400" y="3200400"/>
            <a:ext cx="16459200" cy="9051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lnSpc>
                <a:spcPct val="90000"/>
              </a:lnSpc>
              <a:spcBef>
                <a:spcPts val="1300"/>
              </a:spcBef>
              <a:buChar char="•"/>
              <a:defRPr sz="5600">
                <a:latin typeface="Arial"/>
                <a:ea typeface="Arial"/>
                <a:cs typeface="Arial"/>
                <a:sym typeface="Arial"/>
              </a:defRPr>
            </a:pPr>
            <a:r>
              <a:t>Sequence is input -&gt; integrate -&gt; Output</a:t>
            </a:r>
          </a:p>
          <a:p>
            <a:pPr>
              <a:lnSpc>
                <a:spcPct val="90000"/>
              </a:lnSpc>
              <a:spcBef>
                <a:spcPts val="1300"/>
              </a:spcBef>
              <a:buChar char="•"/>
              <a:defRPr sz="5600">
                <a:latin typeface="Arial"/>
                <a:ea typeface="Arial"/>
                <a:cs typeface="Arial"/>
                <a:sym typeface="Arial"/>
              </a:defRPr>
            </a:pPr>
            <a:r>
              <a:t>Functional division between sensory and motor systems</a:t>
            </a:r>
          </a:p>
          <a:p>
            <a:pPr>
              <a:lnSpc>
                <a:spcPct val="90000"/>
              </a:lnSpc>
              <a:spcBef>
                <a:spcPts val="1300"/>
              </a:spcBef>
              <a:buChar char="•"/>
              <a:defRPr sz="5600">
                <a:latin typeface="Arial"/>
                <a:ea typeface="Arial"/>
                <a:cs typeface="Arial"/>
                <a:sym typeface="Arial"/>
              </a:defRPr>
            </a:pPr>
            <a:r>
              <a:t>Inputs and outputs are crossed</a:t>
            </a:r>
          </a:p>
          <a:p>
            <a:pPr>
              <a:lnSpc>
                <a:spcPct val="90000"/>
              </a:lnSpc>
              <a:spcBef>
                <a:spcPts val="1300"/>
              </a:spcBef>
              <a:buChar char="•"/>
              <a:defRPr sz="5600">
                <a:latin typeface="Arial"/>
                <a:ea typeface="Arial"/>
                <a:cs typeface="Arial"/>
                <a:sym typeface="Arial"/>
              </a:defRPr>
            </a:pPr>
            <a:r>
              <a:t>Symmetry and asymmetry</a:t>
            </a:r>
          </a:p>
          <a:p>
            <a:pPr>
              <a:lnSpc>
                <a:spcPct val="90000"/>
              </a:lnSpc>
              <a:spcBef>
                <a:spcPts val="1300"/>
              </a:spcBef>
              <a:buChar char="•"/>
              <a:defRPr sz="5600">
                <a:latin typeface="Arial"/>
                <a:ea typeface="Arial"/>
                <a:cs typeface="Arial"/>
                <a:sym typeface="Arial"/>
              </a:defRPr>
            </a:pPr>
            <a:r>
              <a:t>Excitation and inhibition</a:t>
            </a:r>
          </a:p>
          <a:p>
            <a:pPr>
              <a:lnSpc>
                <a:spcPct val="90000"/>
              </a:lnSpc>
              <a:spcBef>
                <a:spcPts val="1300"/>
              </a:spcBef>
              <a:buChar char="•"/>
              <a:defRPr sz="5600">
                <a:latin typeface="Arial"/>
                <a:ea typeface="Arial"/>
                <a:cs typeface="Arial"/>
                <a:sym typeface="Arial"/>
              </a:defRPr>
            </a:pPr>
            <a:r>
              <a:t>Multiple levels of function</a:t>
            </a:r>
          </a:p>
          <a:p>
            <a:pPr>
              <a:lnSpc>
                <a:spcPct val="90000"/>
              </a:lnSpc>
              <a:spcBef>
                <a:spcPts val="1300"/>
              </a:spcBef>
              <a:buChar char="•"/>
              <a:defRPr sz="5600">
                <a:latin typeface="Arial"/>
                <a:ea typeface="Arial"/>
                <a:cs typeface="Arial"/>
                <a:sym typeface="Arial"/>
              </a:defRPr>
            </a:pPr>
            <a:r>
              <a:t>Parallel and hierarchical (Hughlings Jackson)</a:t>
            </a:r>
          </a:p>
          <a:p>
            <a:pPr>
              <a:lnSpc>
                <a:spcPct val="90000"/>
              </a:lnSpc>
              <a:spcBef>
                <a:spcPts val="1300"/>
              </a:spcBef>
              <a:buChar char="•"/>
              <a:defRPr sz="5600">
                <a:latin typeface="Arial"/>
                <a:ea typeface="Arial"/>
                <a:cs typeface="Arial"/>
                <a:sym typeface="Arial"/>
              </a:defRPr>
            </a:pPr>
            <a:r>
              <a:t>Localized and distributed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10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BrainDiagram" descr="BrainDiagram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0" y="609600"/>
            <a:ext cx="14782800" cy="1173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 few key terms"/>
          <p:cNvSpPr txBox="1"/>
          <p:nvPr>
            <p:ph type="title" idx="4294967295"/>
          </p:nvPr>
        </p:nvSpPr>
        <p:spPr>
          <a:xfrm>
            <a:off x="3962400" y="549274"/>
            <a:ext cx="16459200" cy="2286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 few key terms</a:t>
            </a:r>
          </a:p>
        </p:txBody>
      </p:sp>
      <p:sp>
        <p:nvSpPr>
          <p:cNvPr id="34" name="Anterior…"/>
          <p:cNvSpPr txBox="1"/>
          <p:nvPr>
            <p:ph type="body" sz="half" idx="4294967295"/>
          </p:nvPr>
        </p:nvSpPr>
        <p:spPr>
          <a:xfrm>
            <a:off x="3962400" y="3200400"/>
            <a:ext cx="8077200" cy="9051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spcBef>
                <a:spcPts val="1300"/>
              </a:spcBef>
              <a:buChar char="•"/>
              <a:defRPr sz="5600">
                <a:latin typeface="Arial"/>
                <a:ea typeface="Arial"/>
                <a:cs typeface="Arial"/>
                <a:sym typeface="Arial"/>
              </a:defRPr>
            </a:pPr>
            <a:r>
              <a:t>Anterior</a:t>
            </a:r>
          </a:p>
          <a:p>
            <a:pPr>
              <a:spcBef>
                <a:spcPts val="1300"/>
              </a:spcBef>
              <a:buChar char="•"/>
              <a:defRPr sz="5600">
                <a:latin typeface="Arial"/>
                <a:ea typeface="Arial"/>
                <a:cs typeface="Arial"/>
                <a:sym typeface="Arial"/>
              </a:defRPr>
            </a:pPr>
            <a:r>
              <a:t>Caudal</a:t>
            </a:r>
          </a:p>
          <a:p>
            <a:pPr>
              <a:spcBef>
                <a:spcPts val="1300"/>
              </a:spcBef>
              <a:buChar char="•"/>
              <a:defRPr sz="5600">
                <a:latin typeface="Arial"/>
                <a:ea typeface="Arial"/>
                <a:cs typeface="Arial"/>
                <a:sym typeface="Arial"/>
              </a:defRPr>
            </a:pPr>
            <a:r>
              <a:t>Dorsal</a:t>
            </a:r>
          </a:p>
          <a:p>
            <a:pPr>
              <a:spcBef>
                <a:spcPts val="1300"/>
              </a:spcBef>
              <a:buChar char="•"/>
              <a:defRPr sz="5600">
                <a:latin typeface="Arial"/>
                <a:ea typeface="Arial"/>
                <a:cs typeface="Arial"/>
                <a:sym typeface="Arial"/>
              </a:defRPr>
            </a:pPr>
            <a:r>
              <a:t>Frontal</a:t>
            </a:r>
          </a:p>
          <a:p>
            <a:pPr>
              <a:spcBef>
                <a:spcPts val="1300"/>
              </a:spcBef>
              <a:buChar char="•"/>
              <a:defRPr sz="5600">
                <a:latin typeface="Arial"/>
                <a:ea typeface="Arial"/>
                <a:cs typeface="Arial"/>
                <a:sym typeface="Arial"/>
              </a:defRPr>
            </a:pPr>
            <a:r>
              <a:t>Inferior</a:t>
            </a:r>
          </a:p>
          <a:p>
            <a:pPr>
              <a:spcBef>
                <a:spcPts val="1300"/>
              </a:spcBef>
              <a:buChar char="•"/>
              <a:defRPr sz="5600">
                <a:latin typeface="Arial"/>
                <a:ea typeface="Arial"/>
                <a:cs typeface="Arial"/>
                <a:sym typeface="Arial"/>
              </a:defRPr>
            </a:pPr>
            <a:r>
              <a:t>Lateral</a:t>
            </a:r>
          </a:p>
        </p:txBody>
      </p:sp>
      <p:sp>
        <p:nvSpPr>
          <p:cNvPr id="35" name="Posterior…"/>
          <p:cNvSpPr txBox="1"/>
          <p:nvPr/>
        </p:nvSpPr>
        <p:spPr>
          <a:xfrm>
            <a:off x="12344400" y="3200400"/>
            <a:ext cx="8077200" cy="905192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normAutofit fontScale="100000" lnSpcReduction="0"/>
          </a:bodyPr>
          <a:lstStyle/>
          <a:p>
            <a:pPr marL="685800" indent="-685800" defTabSz="914400">
              <a:spcBef>
                <a:spcPts val="1300"/>
              </a:spcBef>
              <a:buSzPct val="100000"/>
              <a:buFont typeface="Arial"/>
              <a:buChar char="•"/>
              <a:defRPr sz="5600">
                <a:latin typeface="Arial"/>
                <a:ea typeface="Arial"/>
                <a:cs typeface="Arial"/>
                <a:sym typeface="Arial"/>
              </a:defRPr>
            </a:pPr>
            <a:r>
              <a:t>Posterior</a:t>
            </a:r>
          </a:p>
          <a:p>
            <a:pPr marL="685800" indent="-685800" defTabSz="914400">
              <a:spcBef>
                <a:spcPts val="1300"/>
              </a:spcBef>
              <a:buSzPct val="100000"/>
              <a:buFont typeface="Arial"/>
              <a:buChar char="•"/>
              <a:defRPr sz="5600">
                <a:latin typeface="Arial"/>
                <a:ea typeface="Arial"/>
                <a:cs typeface="Arial"/>
                <a:sym typeface="Arial"/>
              </a:defRPr>
            </a:pPr>
            <a:r>
              <a:t>Rostral</a:t>
            </a:r>
          </a:p>
          <a:p>
            <a:pPr marL="685800" indent="-685800" defTabSz="914400">
              <a:spcBef>
                <a:spcPts val="1300"/>
              </a:spcBef>
              <a:buSzPct val="100000"/>
              <a:buFont typeface="Arial"/>
              <a:buChar char="•"/>
              <a:defRPr sz="5600">
                <a:latin typeface="Arial"/>
                <a:ea typeface="Arial"/>
                <a:cs typeface="Arial"/>
                <a:sym typeface="Arial"/>
              </a:defRPr>
            </a:pPr>
            <a:r>
              <a:t>Sagittal</a:t>
            </a:r>
          </a:p>
          <a:p>
            <a:pPr marL="685800" indent="-685800" defTabSz="914400">
              <a:spcBef>
                <a:spcPts val="1300"/>
              </a:spcBef>
              <a:buSzPct val="100000"/>
              <a:buFont typeface="Arial"/>
              <a:buChar char="•"/>
              <a:defRPr sz="5600">
                <a:latin typeface="Arial"/>
                <a:ea typeface="Arial"/>
                <a:cs typeface="Arial"/>
                <a:sym typeface="Arial"/>
              </a:defRPr>
            </a:pPr>
            <a:r>
              <a:t>Superior</a:t>
            </a:r>
          </a:p>
          <a:p>
            <a:pPr marL="685800" indent="-685800" defTabSz="914400">
              <a:spcBef>
                <a:spcPts val="1300"/>
              </a:spcBef>
              <a:buSzPct val="100000"/>
              <a:buFont typeface="Arial"/>
              <a:buChar char="•"/>
              <a:defRPr sz="5600">
                <a:latin typeface="Arial"/>
                <a:ea typeface="Arial"/>
                <a:cs typeface="Arial"/>
                <a:sym typeface="Arial"/>
              </a:defRPr>
            </a:pPr>
            <a:r>
              <a:t>Ventral</a:t>
            </a:r>
          </a:p>
          <a:p>
            <a:pPr marL="685800" indent="-685800" defTabSz="914400">
              <a:spcBef>
                <a:spcPts val="1300"/>
              </a:spcBef>
              <a:buSzPct val="100000"/>
              <a:buFont typeface="Arial"/>
              <a:buChar char="•"/>
              <a:defRPr sz="5600">
                <a:latin typeface="Arial"/>
                <a:ea typeface="Arial"/>
                <a:cs typeface="Arial"/>
                <a:sym typeface="Arial"/>
              </a:defRPr>
            </a:pPr>
            <a:r>
              <a:t>Medial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Class="entr" nodeType="with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4" grpId="1"/>
      <p:bldP build="p" bldLvl="1" animBg="1" rev="0" advAuto="0" spid="35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57600" y="1371600"/>
            <a:ext cx="8934450" cy="5181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72800" y="6565900"/>
            <a:ext cx="9645650" cy="5626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" grpId="2"/>
      <p:bldP build="whole" bldLvl="1" animBg="1" rev="0" advAuto="0" spid="3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he outside has rich chocolate cooating"/>
          <p:cNvSpPr txBox="1"/>
          <p:nvPr>
            <p:ph type="title" idx="4294967295"/>
          </p:nvPr>
        </p:nvSpPr>
        <p:spPr>
          <a:xfrm>
            <a:off x="3962400" y="549274"/>
            <a:ext cx="16459200" cy="2286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7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The outside has rich chocolate cooating</a:t>
            </a:r>
          </a:p>
        </p:txBody>
      </p:sp>
      <p:sp>
        <p:nvSpPr>
          <p:cNvPr id="41" name="OK, it isn’t chocolate, but it is almost as tasty!…"/>
          <p:cNvSpPr txBox="1"/>
          <p:nvPr>
            <p:ph type="body" idx="4294967295"/>
          </p:nvPr>
        </p:nvSpPr>
        <p:spPr>
          <a:xfrm>
            <a:off x="3962400" y="3200400"/>
            <a:ext cx="16459200" cy="9051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OK, it isn</a:t>
            </a:r>
            <a:r>
              <a:t>’</a:t>
            </a:r>
            <a:r>
              <a:t>t chocolate, but it is almost as tasty!</a:t>
            </a:r>
          </a:p>
          <a:p>
            <a:pPr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The meninges</a:t>
            </a:r>
          </a:p>
          <a:p>
            <a:pPr lvl="1" marL="1028700" indent="-571500">
              <a:spcBef>
                <a:spcPts val="0"/>
              </a:spcBef>
              <a:defRPr sz="5600">
                <a:latin typeface="Arial"/>
                <a:ea typeface="Arial"/>
                <a:cs typeface="Arial"/>
                <a:sym typeface="Arial"/>
              </a:defRPr>
            </a:pPr>
            <a:r>
              <a:t>Within which we find the CSF</a:t>
            </a:r>
          </a:p>
          <a:p>
            <a:pPr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Cerebrum </a:t>
            </a:r>
          </a:p>
          <a:p>
            <a:pPr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Cerebellum</a:t>
            </a:r>
          </a:p>
          <a:p>
            <a:pPr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Sulci and gyri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4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yrus_sulcus.png" descr="Gyrus_sulcu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0"/>
            <a:ext cx="18288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"/>
          <p:cNvSpPr txBox="1"/>
          <p:nvPr>
            <p:ph type="title" idx="4294967295"/>
          </p:nvPr>
        </p:nvSpPr>
        <p:spPr>
          <a:xfrm>
            <a:off x="3962400" y="549274"/>
            <a:ext cx="16459200" cy="2286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46" name="Brainstem…"/>
          <p:cNvSpPr txBox="1"/>
          <p:nvPr>
            <p:ph type="body" idx="4294967295"/>
          </p:nvPr>
        </p:nvSpPr>
        <p:spPr>
          <a:xfrm>
            <a:off x="3962400" y="3200400"/>
            <a:ext cx="16459200" cy="9051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spcBef>
                <a:spcPts val="1300"/>
              </a:spcBef>
              <a:buChar char="•"/>
              <a:defRPr sz="5600">
                <a:latin typeface="Arial"/>
                <a:ea typeface="Arial"/>
                <a:cs typeface="Arial"/>
                <a:sym typeface="Arial"/>
              </a:defRPr>
            </a:pPr>
            <a:r>
              <a:t>Brainstem</a:t>
            </a:r>
          </a:p>
          <a:p>
            <a:pPr>
              <a:spcBef>
                <a:spcPts val="1300"/>
              </a:spcBef>
              <a:buChar char="•"/>
              <a:defRPr sz="5600">
                <a:latin typeface="Arial"/>
                <a:ea typeface="Arial"/>
                <a:cs typeface="Arial"/>
                <a:sym typeface="Arial"/>
              </a:defRPr>
            </a:pPr>
            <a:r>
              <a:t>Cranial nerves</a:t>
            </a:r>
          </a:p>
          <a:p>
            <a:pPr>
              <a:spcBef>
                <a:spcPts val="1300"/>
              </a:spcBef>
              <a:buChar char="•"/>
              <a:defRPr sz="5600">
                <a:latin typeface="Arial"/>
                <a:ea typeface="Arial"/>
                <a:cs typeface="Arial"/>
                <a:sym typeface="Arial"/>
              </a:defRPr>
            </a:pPr>
            <a:r>
              <a:t>Lots of arteries and veins</a:t>
            </a:r>
          </a:p>
          <a:p>
            <a:pPr>
              <a:spcBef>
                <a:spcPts val="1300"/>
              </a:spcBef>
              <a:buChar char="•"/>
              <a:defRPr sz="5600">
                <a:latin typeface="Arial"/>
                <a:ea typeface="Arial"/>
                <a:cs typeface="Arial"/>
                <a:sym typeface="Arial"/>
              </a:defRPr>
            </a:pPr>
            <a:r>
              <a:t>Brain uses 25 percent of the oxygen in your system and about 75 percent of your glucose</a:t>
            </a:r>
          </a:p>
          <a:p>
            <a:pPr>
              <a:spcBef>
                <a:spcPts val="1300"/>
              </a:spcBef>
              <a:buChar char="•"/>
              <a:defRPr sz="5600">
                <a:latin typeface="Arial"/>
                <a:ea typeface="Arial"/>
                <a:cs typeface="Arial"/>
                <a:sym typeface="Arial"/>
              </a:defRPr>
            </a:pPr>
            <a:r>
              <a:t>So blood is pretty important</a:t>
            </a:r>
          </a:p>
          <a:p>
            <a:pPr>
              <a:spcBef>
                <a:spcPts val="1300"/>
              </a:spcBef>
              <a:buChar char="•"/>
              <a:defRPr sz="5600">
                <a:latin typeface="Arial"/>
                <a:ea typeface="Arial"/>
                <a:cs typeface="Arial"/>
                <a:sym typeface="Arial"/>
              </a:defRPr>
            </a:pPr>
            <a:r>
              <a:t>When blood supply is cut off to the brain you get a stroke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4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ome gross internal features"/>
          <p:cNvSpPr txBox="1"/>
          <p:nvPr>
            <p:ph type="title" idx="4294967295"/>
          </p:nvPr>
        </p:nvSpPr>
        <p:spPr>
          <a:xfrm>
            <a:off x="3962400" y="549274"/>
            <a:ext cx="16459200" cy="2286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Some gross internal features</a:t>
            </a:r>
          </a:p>
        </p:txBody>
      </p:sp>
      <p:sp>
        <p:nvSpPr>
          <p:cNvPr id="49" name="Ventricles…"/>
          <p:cNvSpPr txBox="1"/>
          <p:nvPr>
            <p:ph type="body" idx="4294967295"/>
          </p:nvPr>
        </p:nvSpPr>
        <p:spPr>
          <a:xfrm>
            <a:off x="3962400" y="3200400"/>
            <a:ext cx="16459200" cy="9051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Ventricles</a:t>
            </a:r>
          </a:p>
          <a:p>
            <a:pPr lvl="1" marL="1028700" indent="-571500">
              <a:spcBef>
                <a:spcPts val="0"/>
              </a:spcBef>
              <a:defRPr sz="5600">
                <a:latin typeface="Arial"/>
                <a:ea typeface="Arial"/>
                <a:cs typeface="Arial"/>
                <a:sym typeface="Arial"/>
              </a:defRPr>
            </a:pPr>
            <a:r>
              <a:t>What do they do?</a:t>
            </a:r>
          </a:p>
          <a:p>
            <a:pPr lvl="1" marL="1028700" indent="-571500">
              <a:spcBef>
                <a:spcPts val="0"/>
              </a:spcBef>
              <a:defRPr sz="5600">
                <a:latin typeface="Arial"/>
                <a:ea typeface="Arial"/>
                <a:cs typeface="Arial"/>
                <a:sym typeface="Arial"/>
              </a:defRPr>
            </a:pPr>
            <a:r>
              <a:t>Good question</a:t>
            </a:r>
          </a:p>
          <a:p>
            <a:pPr lvl="1" marL="1028700" indent="-571500">
              <a:spcBef>
                <a:spcPts val="0"/>
              </a:spcBef>
              <a:defRPr sz="5600">
                <a:latin typeface="Arial"/>
                <a:ea typeface="Arial"/>
                <a:cs typeface="Arial"/>
                <a:sym typeface="Arial"/>
              </a:defRPr>
            </a:pPr>
            <a:r>
              <a:t>CSF production</a:t>
            </a:r>
          </a:p>
          <a:p>
            <a:pPr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White matter</a:t>
            </a:r>
          </a:p>
          <a:p>
            <a:pPr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Grey matter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4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250px-Human_Ventricular_system_colored_and_animated.gif" descr="250px-Human_Ventricular_system_colored_and_animated.gif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89320" y="3459846"/>
            <a:ext cx="7581145" cy="75811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220px-NPH_MRI_272_GILD.gif" descr="220px-NPH_MRI_272_GILD.gif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506546" y="2725682"/>
            <a:ext cx="9049473" cy="90494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76200" dist="381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381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76200" dist="381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381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