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mpg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1pPr>
    <a:lvl2pPr indent="228600"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2pPr>
    <a:lvl3pPr indent="457200"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3pPr>
    <a:lvl4pPr indent="685800"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4pPr>
    <a:lvl5pPr indent="914400"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5pPr>
    <a:lvl6pPr indent="1143000"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6pPr>
    <a:lvl7pPr indent="1371600"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7pPr>
    <a:lvl8pPr indent="1600200"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8pPr>
    <a:lvl9pPr indent="1828800" latinLnBrk="0">
      <a:spcBef>
        <a:spcPts val="800"/>
      </a:spcBef>
      <a:defRPr sz="24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/>
            </a:pPr>
            <a:r>
              <a:t>1 month, maybe 5 weeks</a:t>
            </a:r>
          </a:p>
          <a:p>
            <a:pPr defTabSz="457200">
              <a:defRPr sz="1200"/>
            </a:pPr>
            <a:r>
              <a:t>a couple of mm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" name="Shape 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defRPr sz="1200"/>
            </a:lvl1pPr>
          </a:lstStyle>
          <a:p>
            <a:pPr/>
            <a:r>
              <a:t>about 5 or 6 weeks in neural tube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" name="Shape 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/>
            </a:pPr>
            <a:r>
              <a:t>Talk about  sex differences to begin with, what if you could take girls and give them T?  5h Testotsterone still masculaizes brain</a:t>
            </a:r>
          </a:p>
          <a:p>
            <a:pPr defTabSz="457200">
              <a:defRPr sz="1200"/>
            </a:pPr>
            <a:r>
              <a:t>5 alpha reductase syndrome</a:t>
            </a:r>
          </a:p>
          <a:p>
            <a:pPr defTabSz="457200">
              <a:defRPr sz="1200"/>
            </a:pPr>
            <a:r>
              <a:t>CAH too much epinephrine, masculinizing female brains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" name="Shape 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defRPr sz="1200"/>
            </a:pPr>
            <a:r>
              <a:t>Epidermal Growth Factor.  </a:t>
            </a:r>
          </a:p>
          <a:p>
            <a:pPr defTabSz="457200">
              <a:defRPr sz="1200"/>
            </a:pPr>
            <a:r>
              <a:t>Basic firbroblast growth factor</a:t>
            </a:r>
          </a:p>
          <a:p>
            <a:pPr defTabSz="457200">
              <a:defRPr sz="1200"/>
            </a:pP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962400" y="184149"/>
            <a:ext cx="164592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9917052" y="12802235"/>
            <a:ext cx="504548" cy="55118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914400">
              <a:defRPr sz="2400">
                <a:solidFill>
                  <a:srgbClr val="89898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685800" marR="0" indent="-685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110342" marR="0" indent="-653142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24000" marR="0" indent="-6096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103120" marR="0" indent="-73152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641600" marR="0" indent="-812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3098800" marR="0" indent="-812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556000" marR="0" indent="-812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4013200" marR="0" indent="-812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470400" marR="0" indent="-812800" algn="l" defTabSz="9144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6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3" Type="http://schemas.microsoft.com/office/2007/relationships/media" Target="../media/media1.mpg"/><Relationship Id="rId4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evelopment"/>
          <p:cNvSpPr txBox="1"/>
          <p:nvPr>
            <p:ph type="title" idx="4294967295"/>
          </p:nvPr>
        </p:nvSpPr>
        <p:spPr>
          <a:xfrm>
            <a:off x="4419600" y="4572000"/>
            <a:ext cx="15544800" cy="228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  <a:defRPr sz="12000">
                <a:effectLst>
                  <a:outerShdw sx="100000" sy="100000" kx="0" ky="0" algn="b" rotWithShape="0" blurRad="12700" dist="38100" dir="2700000">
                    <a:srgbClr val="DDDDDD"/>
                  </a:outerShdw>
                </a:effectLst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Development</a:t>
            </a:r>
          </a:p>
        </p:txBody>
      </p:sp>
      <p:sp>
        <p:nvSpPr>
          <p:cNvPr id="28" name="Psychology/Biology   2606"/>
          <p:cNvSpPr txBox="1"/>
          <p:nvPr>
            <p:ph type="body" sz="quarter" idx="4294967295"/>
          </p:nvPr>
        </p:nvSpPr>
        <p:spPr>
          <a:xfrm>
            <a:off x="3048000" y="7772400"/>
            <a:ext cx="12801600" cy="3505200"/>
          </a:xfrm>
          <a:prstGeom prst="rect">
            <a:avLst/>
          </a:prstGeom>
        </p:spPr>
        <p:txBody>
          <a:bodyPr lIns="93599" tIns="93599" rIns="93599" bIns="93599">
            <a:normAutofit fontScale="100000" lnSpcReduction="0"/>
          </a:bodyPr>
          <a:lstStyle/>
          <a:p>
            <a:pPr lvl="1" marL="0" indent="457200" algn="ctr">
              <a:lnSpc>
                <a:spcPct val="97000"/>
              </a:lnSpc>
              <a:spcBef>
                <a:spcPts val="1600"/>
              </a:spcBef>
              <a:buSzTx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  <a:tab pos="19202400" algn="l"/>
              </a:tabLst>
              <a:defRPr b="1" i="1"/>
            </a:pPr>
            <a:r>
              <a:t>                 Psychology/Biology   2606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Differentiation"/>
          <p:cNvSpPr txBox="1"/>
          <p:nvPr>
            <p:ph type="title" idx="4294967295"/>
          </p:nvPr>
        </p:nvSpPr>
        <p:spPr>
          <a:xfrm>
            <a:off x="3962400" y="2540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Differentiation</a:t>
            </a:r>
          </a:p>
        </p:txBody>
      </p:sp>
      <p:sp>
        <p:nvSpPr>
          <p:cNvPr id="59" name="How the heck does a cell know what sort of cell it is supposed to become?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How the heck does a cell know what sort of cell it is supposed to become?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Genes turned on and off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Chemical environment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EGF -&gt; progenitor cells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bFGF -&gt; neuroblasts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At peak growth rates we are making 250 000 cells a MINUTE!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tages in brain development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Stages in brain development</a:t>
            </a:r>
          </a:p>
        </p:txBody>
      </p:sp>
      <p:sp>
        <p:nvSpPr>
          <p:cNvPr id="64" name="Cell birth…"/>
          <p:cNvSpPr txBox="1"/>
          <p:nvPr>
            <p:ph type="body" idx="4294967295"/>
          </p:nvPr>
        </p:nvSpPr>
        <p:spPr>
          <a:xfrm>
            <a:off x="4509217" y="3018127"/>
            <a:ext cx="16459201" cy="906145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Cell birth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Migration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Differentiation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Maturation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Synaptogenesis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Cell death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mylenogenesis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6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Human Brain Development Timeline"/>
          <p:cNvSpPr txBox="1"/>
          <p:nvPr>
            <p:ph type="title" idx="4294967295"/>
          </p:nvPr>
        </p:nvSpPr>
        <p:spPr>
          <a:xfrm>
            <a:off x="3962400" y="549274"/>
            <a:ext cx="16459200" cy="2286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905255">
              <a:defRPr sz="8712"/>
            </a:lvl1pPr>
          </a:lstStyle>
          <a:p>
            <a:pPr/>
            <a:r>
              <a:t>Human Brain Development Timeline</a:t>
            </a:r>
          </a:p>
        </p:txBody>
      </p:sp>
      <p:pic>
        <p:nvPicPr>
          <p:cNvPr id="6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2091" t="0" r="2091" b="0"/>
          <a:stretch>
            <a:fillRect/>
          </a:stretch>
        </p:blipFill>
        <p:spPr>
          <a:xfrm>
            <a:off x="3962399" y="3200400"/>
            <a:ext cx="16459201" cy="9051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eneration, migration and differentiation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Generation, migration and differentiation</a:t>
            </a:r>
          </a:p>
        </p:txBody>
      </p:sp>
      <p:sp>
        <p:nvSpPr>
          <p:cNvPr id="70" name="Much easier to fix trauma if  early on…"/>
          <p:cNvSpPr txBox="1"/>
          <p:nvPr>
            <p:ph type="body" idx="4294967295"/>
          </p:nvPr>
        </p:nvSpPr>
        <p:spPr>
          <a:xfrm>
            <a:off x="3962400" y="3200400"/>
            <a:ext cx="16459200" cy="97758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Much easier to fix trauma if  early on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Migration takes about oh 6 to 7 weeks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Then differentiation kicks in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Cells formed in a particular region differentiate into different types of neurons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Follow the radial glial road (very cool)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Layers of cortex develop from the inside out, as you would expect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"/>
          <p:cNvSpPr txBox="1"/>
          <p:nvPr>
            <p:ph type="title" idx="4294967295"/>
          </p:nvPr>
        </p:nvSpPr>
        <p:spPr>
          <a:xfrm>
            <a:off x="3962400" y="549274"/>
            <a:ext cx="16459200" cy="2286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73" name="Body"/>
          <p:cNvSpPr txBox="1"/>
          <p:nvPr>
            <p:ph type="body" idx="4294967295"/>
          </p:nvPr>
        </p:nvSpPr>
        <p:spPr>
          <a:xfrm>
            <a:off x="3962400" y="3200400"/>
            <a:ext cx="16459200" cy="90519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</a:p>
        </p:txBody>
      </p:sp>
      <p:pic>
        <p:nvPicPr>
          <p:cNvPr id="7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1066800"/>
            <a:ext cx="12992100" cy="1143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nn0201-143-S1.mpg" descr="nn0201-143-S1.mpg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251200" y="736600"/>
            <a:ext cx="17881600" cy="1219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549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Maturation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Maturation</a:t>
            </a:r>
          </a:p>
        </p:txBody>
      </p:sp>
      <p:sp>
        <p:nvSpPr>
          <p:cNvPr id="79" name="Dendritic branching starts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Dendritic branching starts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Dendrites grow slowly, whereas axons grow quite quickly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Basically axonic growth is guided by various molecules, and concentrations of these chemicals tell the axon where to go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7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ynapses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Synapses</a:t>
            </a:r>
          </a:p>
        </p:txBody>
      </p:sp>
      <p:sp>
        <p:nvSpPr>
          <p:cNvPr id="82" name="1 00 000 000 000 000 synapses....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1 00 000 000 000 000 synapses....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OK so that is a lot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Basically, couldn't just be programmed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Must be again chemical messages saying go here or there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ell Death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Cell Death</a:t>
            </a:r>
          </a:p>
        </p:txBody>
      </p:sp>
      <p:sp>
        <p:nvSpPr>
          <p:cNvPr id="85" name="Neural Darwinism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Neural Darwinism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Use it or lose it basically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If a cell does not get NGF it dies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So if many cells are competing for one synapse, the one that gets the NGF wins, others die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Brains are expensive, they should be efficient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ehaviour and Brain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Behaviour and Brain</a:t>
            </a:r>
          </a:p>
        </p:txBody>
      </p:sp>
      <p:sp>
        <p:nvSpPr>
          <p:cNvPr id="88" name="Motor stuff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Motor stuff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Flex joints at birth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One month, orient hand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8 months or so, pincer grip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Could be to do with formation of myelin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8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ntroduction"/>
          <p:cNvSpPr txBox="1"/>
          <p:nvPr>
            <p:ph type="title" idx="4294967295"/>
          </p:nvPr>
        </p:nvSpPr>
        <p:spPr>
          <a:xfrm>
            <a:off x="4181475" y="561975"/>
            <a:ext cx="15544800" cy="311467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Introduction</a:t>
            </a:r>
          </a:p>
        </p:txBody>
      </p:sp>
      <p:sp>
        <p:nvSpPr>
          <p:cNvPr id="31" name="Brain development and behaviour development should go together…"/>
          <p:cNvSpPr txBox="1"/>
          <p:nvPr>
            <p:ph type="body" idx="4294967295"/>
          </p:nvPr>
        </p:nvSpPr>
        <p:spPr>
          <a:xfrm>
            <a:off x="4660900" y="3394075"/>
            <a:ext cx="15617825" cy="86423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 marL="678941" indent="-678941" defTabSz="905255">
              <a:lnSpc>
                <a:spcPct val="97000"/>
              </a:lnSpc>
              <a:buChar char="•"/>
              <a:tabLst>
                <a:tab pos="876300" algn="l"/>
                <a:tab pos="1778000" algn="l"/>
                <a:tab pos="2679700" algn="l"/>
                <a:tab pos="3594100" algn="l"/>
                <a:tab pos="4495800" algn="l"/>
                <a:tab pos="5397500" algn="l"/>
                <a:tab pos="6299200" algn="l"/>
                <a:tab pos="7213600" algn="l"/>
                <a:tab pos="8115300" algn="l"/>
                <a:tab pos="9017000" algn="l"/>
                <a:tab pos="9931400" algn="l"/>
                <a:tab pos="10833100" algn="l"/>
                <a:tab pos="11734800" algn="l"/>
                <a:tab pos="12636500" algn="l"/>
                <a:tab pos="13550900" algn="l"/>
                <a:tab pos="14452600" algn="l"/>
                <a:tab pos="15354300" algn="l"/>
                <a:tab pos="16268700" algn="l"/>
                <a:tab pos="17170400" algn="l"/>
                <a:tab pos="18072100" algn="l"/>
              </a:tabLst>
              <a:defRPr sz="6336"/>
            </a:pPr>
            <a:r>
              <a:t>Brain development and behaviour development should go together</a:t>
            </a:r>
          </a:p>
          <a:p>
            <a:pPr marL="678941" indent="-678941" defTabSz="905255">
              <a:buChar char="•"/>
              <a:tabLst>
                <a:tab pos="876300" algn="l"/>
                <a:tab pos="1778000" algn="l"/>
                <a:tab pos="2679700" algn="l"/>
                <a:tab pos="3594100" algn="l"/>
                <a:tab pos="4495800" algn="l"/>
                <a:tab pos="5397500" algn="l"/>
                <a:tab pos="6299200" algn="l"/>
                <a:tab pos="7213600" algn="l"/>
                <a:tab pos="8115300" algn="l"/>
                <a:tab pos="9017000" algn="l"/>
                <a:tab pos="9931400" algn="l"/>
                <a:tab pos="10833100" algn="l"/>
                <a:tab pos="11734800" algn="l"/>
                <a:tab pos="12636500" algn="l"/>
                <a:tab pos="13550900" algn="l"/>
                <a:tab pos="14452600" algn="l"/>
                <a:tab pos="15354300" algn="l"/>
                <a:tab pos="16268700" algn="l"/>
                <a:tab pos="17170400" algn="l"/>
                <a:tab pos="18072100" algn="l"/>
              </a:tabLst>
              <a:defRPr sz="6336"/>
            </a:pPr>
            <a:r>
              <a:t>We can look at this in three ways</a:t>
            </a:r>
          </a:p>
          <a:p>
            <a:pPr marL="678941" indent="-678941" defTabSz="905255">
              <a:buChar char="•"/>
              <a:tabLst>
                <a:tab pos="876300" algn="l"/>
                <a:tab pos="1778000" algn="l"/>
                <a:tab pos="2679700" algn="l"/>
                <a:tab pos="3594100" algn="l"/>
                <a:tab pos="4495800" algn="l"/>
                <a:tab pos="5397500" algn="l"/>
                <a:tab pos="6299200" algn="l"/>
                <a:tab pos="7213600" algn="l"/>
                <a:tab pos="8115300" algn="l"/>
                <a:tab pos="9017000" algn="l"/>
                <a:tab pos="9931400" algn="l"/>
                <a:tab pos="10833100" algn="l"/>
                <a:tab pos="11734800" algn="l"/>
                <a:tab pos="12636500" algn="l"/>
                <a:tab pos="13550900" algn="l"/>
                <a:tab pos="14452600" algn="l"/>
                <a:tab pos="15354300" algn="l"/>
                <a:tab pos="16268700" algn="l"/>
                <a:tab pos="17170400" algn="l"/>
                <a:tab pos="18072100" algn="l"/>
              </a:tabLst>
              <a:defRPr sz="6336"/>
            </a:pPr>
            <a:r>
              <a:t>Structural development and behavioural changes</a:t>
            </a:r>
          </a:p>
          <a:p>
            <a:pPr marL="678941" indent="-678941" defTabSz="905255">
              <a:buChar char="•"/>
              <a:tabLst>
                <a:tab pos="876300" algn="l"/>
                <a:tab pos="1778000" algn="l"/>
                <a:tab pos="2679700" algn="l"/>
                <a:tab pos="3594100" algn="l"/>
                <a:tab pos="4495800" algn="l"/>
                <a:tab pos="5397500" algn="l"/>
                <a:tab pos="6299200" algn="l"/>
                <a:tab pos="7213600" algn="l"/>
                <a:tab pos="8115300" algn="l"/>
                <a:tab pos="9017000" algn="l"/>
                <a:tab pos="9931400" algn="l"/>
                <a:tab pos="10833100" algn="l"/>
                <a:tab pos="11734800" algn="l"/>
                <a:tab pos="12636500" algn="l"/>
                <a:tab pos="13550900" algn="l"/>
                <a:tab pos="14452600" algn="l"/>
                <a:tab pos="15354300" algn="l"/>
                <a:tab pos="16268700" algn="l"/>
                <a:tab pos="17170400" algn="l"/>
                <a:tab pos="18072100" algn="l"/>
              </a:tabLst>
              <a:defRPr sz="6336"/>
            </a:pPr>
            <a:r>
              <a:t>Switch it around, look at behaviour and infer neural mechanisms</a:t>
            </a:r>
          </a:p>
          <a:p>
            <a:pPr marL="678941" indent="-678941" defTabSz="905255">
              <a:buChar char="•"/>
              <a:tabLst>
                <a:tab pos="876300" algn="l"/>
                <a:tab pos="1778000" algn="l"/>
                <a:tab pos="2679700" algn="l"/>
                <a:tab pos="3594100" algn="l"/>
                <a:tab pos="4495800" algn="l"/>
                <a:tab pos="5397500" algn="l"/>
                <a:tab pos="6299200" algn="l"/>
                <a:tab pos="7213600" algn="l"/>
                <a:tab pos="8115300" algn="l"/>
                <a:tab pos="9017000" algn="l"/>
                <a:tab pos="9931400" algn="l"/>
                <a:tab pos="10833100" algn="l"/>
                <a:tab pos="11734800" algn="l"/>
                <a:tab pos="12636500" algn="l"/>
                <a:tab pos="13550900" algn="l"/>
                <a:tab pos="14452600" algn="l"/>
                <a:tab pos="15354300" algn="l"/>
                <a:tab pos="16268700" algn="l"/>
                <a:tab pos="17170400" algn="l"/>
                <a:tab pos="18072100" algn="l"/>
              </a:tabLst>
              <a:defRPr sz="6336"/>
            </a:pPr>
            <a:r>
              <a:t>Look at factors that affect both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anguage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Language</a:t>
            </a:r>
          </a:p>
        </p:txBody>
      </p:sp>
      <p:sp>
        <p:nvSpPr>
          <p:cNvPr id="91" name="At birth, babies cry, basically hunger and discomfort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At birth, babies cry, basically hunger and discomfort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Cooing and babbling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Intonation changes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12 month old often has a vocabulary of oh 10 words or more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2 year old may know 300 words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3 year old as many as 1000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9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/>
          </a:p>
        </p:txBody>
      </p:sp>
      <p:sp>
        <p:nvSpPr>
          <p:cNvPr id="94" name="4 year old, 1500, uses sentences, understands number…"/>
          <p:cNvSpPr txBox="1"/>
          <p:nvPr>
            <p:ph type="body" idx="4294967295"/>
          </p:nvPr>
        </p:nvSpPr>
        <p:spPr>
          <a:xfrm>
            <a:off x="3962400" y="3200400"/>
            <a:ext cx="16459200" cy="93694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</a:pPr>
            <a:r>
              <a:t>4 year old, 1500, uses sentences, understands number</a:t>
            </a:r>
          </a:p>
          <a:p>
            <a:pPr>
              <a:buChar char="•"/>
            </a:pPr>
            <a:r>
              <a:t>By 6 a kid can understand tens of thousands of words, uses maybe 2000 usually</a:t>
            </a:r>
          </a:p>
          <a:p>
            <a:pPr>
              <a:buChar char="•"/>
            </a:pPr>
            <a:r>
              <a:t>An adult may have a vocabulary of 50 000!</a:t>
            </a:r>
          </a:p>
          <a:p>
            <a:pPr>
              <a:buChar char="•"/>
            </a:pPr>
            <a:r>
              <a:t>Could be correlated with dendritic development in Broca's area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9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ognitive development and the brain"/>
          <p:cNvSpPr txBox="1"/>
          <p:nvPr>
            <p:ph type="title" idx="4294967295"/>
          </p:nvPr>
        </p:nvSpPr>
        <p:spPr>
          <a:xfrm>
            <a:off x="3962400" y="549274"/>
            <a:ext cx="16459200" cy="22860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/>
            </a:lvl1pPr>
          </a:lstStyle>
          <a:p>
            <a:pPr/>
            <a:r>
              <a:t>Cognitive development and the brain</a:t>
            </a:r>
          </a:p>
        </p:txBody>
      </p:sp>
      <p:sp>
        <p:nvSpPr>
          <p:cNvPr id="97" name="Kinda tough to correlate them…"/>
          <p:cNvSpPr txBox="1"/>
          <p:nvPr>
            <p:ph type="body" idx="4294967295"/>
          </p:nvPr>
        </p:nvSpPr>
        <p:spPr>
          <a:xfrm>
            <a:off x="3962400" y="3200400"/>
            <a:ext cx="16459200" cy="90519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Kinda tough to correlate them</a:t>
            </a:r>
          </a:p>
          <a:p>
            <a:pPr>
              <a:buChar char="•"/>
            </a:pPr>
            <a:r>
              <a:t>You can look at Piagetian (sp?) stages, and the data are suggestive</a:t>
            </a:r>
          </a:p>
          <a:p>
            <a:pPr>
              <a:buChar char="•"/>
            </a:pPr>
            <a:r>
              <a:t>There are growth spurts that happen roughly in time with these.</a:t>
            </a:r>
          </a:p>
          <a:p>
            <a:pPr>
              <a:buChar char="•"/>
            </a:pPr>
            <a:r>
              <a:t>But, beyond that there may not be much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9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nvironmental effects"/>
          <p:cNvSpPr txBox="1"/>
          <p:nvPr>
            <p:ph type="title" idx="4294967295"/>
          </p:nvPr>
        </p:nvSpPr>
        <p:spPr>
          <a:xfrm>
            <a:off x="3962400" y="549274"/>
            <a:ext cx="16459200" cy="2286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Environmental effects</a:t>
            </a:r>
          </a:p>
        </p:txBody>
      </p:sp>
      <p:sp>
        <p:nvSpPr>
          <p:cNvPr id="100" name="Enriched rats…"/>
          <p:cNvSpPr txBox="1"/>
          <p:nvPr>
            <p:ph type="body" idx="4294967295"/>
          </p:nvPr>
        </p:nvSpPr>
        <p:spPr>
          <a:xfrm>
            <a:off x="3962400" y="3200400"/>
            <a:ext cx="16459200" cy="90519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Enriched rats</a:t>
            </a:r>
          </a:p>
          <a:p>
            <a:pPr>
              <a:buChar char="•"/>
            </a:pPr>
            <a:r>
              <a:t>More cortex</a:t>
            </a:r>
          </a:p>
          <a:p>
            <a:pPr>
              <a:buChar char="•"/>
            </a:pPr>
            <a:r>
              <a:t>Better at mazes</a:t>
            </a:r>
          </a:p>
          <a:p>
            <a:pPr>
              <a:buChar char="•"/>
            </a:pPr>
            <a:r>
              <a:t>Plasticity decreases with age</a:t>
            </a:r>
          </a:p>
          <a:p>
            <a:pPr>
              <a:buChar char="•"/>
            </a:pPr>
            <a:r>
              <a:t>Basically experience fine tunes connections</a:t>
            </a:r>
          </a:p>
          <a:p>
            <a:pPr>
              <a:buChar char="•"/>
            </a:pPr>
            <a:r>
              <a:t>Critical periods and sensitive periods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0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ad stuff"/>
          <p:cNvSpPr txBox="1"/>
          <p:nvPr>
            <p:ph type="title" idx="4294967295"/>
          </p:nvPr>
        </p:nvSpPr>
        <p:spPr>
          <a:xfrm>
            <a:off x="3962400" y="549274"/>
            <a:ext cx="16459200" cy="2286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Bad stuff</a:t>
            </a:r>
          </a:p>
        </p:txBody>
      </p:sp>
      <p:sp>
        <p:nvSpPr>
          <p:cNvPr id="103" name="Romanian orphans…"/>
          <p:cNvSpPr txBox="1"/>
          <p:nvPr>
            <p:ph type="body" idx="4294967295"/>
          </p:nvPr>
        </p:nvSpPr>
        <p:spPr>
          <a:xfrm>
            <a:off x="3962400" y="3200400"/>
            <a:ext cx="16459200" cy="90519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Romanian orphans</a:t>
            </a:r>
          </a:p>
          <a:p>
            <a:pPr>
              <a:buChar char="•"/>
            </a:pPr>
            <a:r>
              <a:t>If adopted early, they are pretty much ok</a:t>
            </a:r>
          </a:p>
          <a:p>
            <a:pPr>
              <a:buChar char="•"/>
            </a:pPr>
            <a:r>
              <a:t>Later, well, the later they were adopted, the poorer their health in general, and their IQ scores were well below average</a:t>
            </a:r>
          </a:p>
          <a:p>
            <a:pPr>
              <a:buChar char="•"/>
            </a:pPr>
            <a:r>
              <a:t>Crack babies</a:t>
            </a:r>
          </a:p>
          <a:p>
            <a:pPr>
              <a:buChar char="•"/>
            </a:pPr>
            <a:r>
              <a:t>More the result of the lifestyle than the coke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0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onclusions"/>
          <p:cNvSpPr txBox="1"/>
          <p:nvPr>
            <p:ph type="title" idx="4294967295"/>
          </p:nvPr>
        </p:nvSpPr>
        <p:spPr>
          <a:xfrm>
            <a:off x="3962400" y="549274"/>
            <a:ext cx="16459200" cy="22860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Conclusions</a:t>
            </a:r>
          </a:p>
        </p:txBody>
      </p:sp>
      <p:sp>
        <p:nvSpPr>
          <p:cNvPr id="106" name="Development has a tendency (developmental canalization) to go ok even if things are suboptimal.…"/>
          <p:cNvSpPr txBox="1"/>
          <p:nvPr>
            <p:ph type="body" idx="4294967295"/>
          </p:nvPr>
        </p:nvSpPr>
        <p:spPr>
          <a:xfrm>
            <a:off x="3962400" y="3200400"/>
            <a:ext cx="16459200" cy="90519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buChar char="•"/>
            </a:pPr>
            <a:r>
              <a:t>Development has a tendency (developmental canalization) to go ok even if things are suboptimal.</a:t>
            </a:r>
          </a:p>
          <a:p>
            <a:pPr>
              <a:buChar char="•"/>
            </a:pPr>
            <a:r>
              <a:t>Development continues into early adulthood (neurally) but it’s nothing like what’s going on in a baby or a fetus.</a:t>
            </a:r>
          </a:p>
          <a:p>
            <a:pPr>
              <a:buChar char="•"/>
            </a:pPr>
            <a:r>
              <a:t>Correlating behaviour to neural development is not super easy.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0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ome Issues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Some Issues</a:t>
            </a:r>
          </a:p>
        </p:txBody>
      </p:sp>
      <p:sp>
        <p:nvSpPr>
          <p:cNvPr id="34" name="Preformation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Preformation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Embryos of different species are not that dissimilar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All vertebrates have a forebrain, brainstem and neural tube as embryos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1087px-6_week_human_embryo_nervous_system.svg.png" descr="1087px-6_week_human_embryo_nervous_system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7651" y="2110998"/>
            <a:ext cx="18203578" cy="101819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oss development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Gross development</a:t>
            </a:r>
          </a:p>
        </p:txBody>
      </p:sp>
      <p:sp>
        <p:nvSpPr>
          <p:cNvPr id="41" name="When a Mommy and a Daddy really like each other...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When a Mommy and a Daddy really like each other...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Primitive body at 15 days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Neural plate at about 3 weeks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Plate curls up, forms the neural groove, this becomes the neural tube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By 49 days pretty human like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enerally"/>
          <p:cNvSpPr txBox="1"/>
          <p:nvPr>
            <p:ph type="title" idx="4294967295"/>
          </p:nvPr>
        </p:nvSpPr>
        <p:spPr>
          <a:xfrm>
            <a:off x="6468645" y="184730"/>
            <a:ext cx="16459201" cy="2286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Generally</a:t>
            </a:r>
          </a:p>
        </p:txBody>
      </p:sp>
      <p:pic>
        <p:nvPicPr>
          <p:cNvPr id="46" name="Development_of_nervous_system.svg.png" descr="Development_of_nervous_system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4457" y="2945284"/>
            <a:ext cx="23385104" cy="9475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11-02-EmboBrain2.png" descr="I11-02-EmboBrain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5513" y="820677"/>
            <a:ext cx="13716001" cy="1099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eepees and weewees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Peepees and weewees</a:t>
            </a:r>
          </a:p>
        </p:txBody>
      </p:sp>
      <p:sp>
        <p:nvSpPr>
          <p:cNvPr id="51" name="Sexual differentiation is going on throughout this process too…"/>
          <p:cNvSpPr txBox="1"/>
          <p:nvPr>
            <p:ph type="body" idx="4294967295"/>
          </p:nvPr>
        </p:nvSpPr>
        <p:spPr>
          <a:xfrm>
            <a:off x="3962400" y="3200400"/>
            <a:ext cx="16459200" cy="9061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Sexual differentiation is going on throughout this process too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This is important because testosterone basically masculinizes the fetus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Not just the genitals, but also the brain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tem Cells"/>
          <p:cNvSpPr txBox="1"/>
          <p:nvPr>
            <p:ph type="title" idx="4294967295"/>
          </p:nvPr>
        </p:nvSpPr>
        <p:spPr>
          <a:xfrm>
            <a:off x="3962400" y="279400"/>
            <a:ext cx="16459200" cy="283845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7000"/>
              </a:lnSpc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  <a:tab pos="11887200" algn="l"/>
                <a:tab pos="12801600" algn="l"/>
                <a:tab pos="13716000" algn="l"/>
                <a:tab pos="14630400" algn="l"/>
                <a:tab pos="15544800" algn="l"/>
                <a:tab pos="16459200" algn="l"/>
                <a:tab pos="17373600" algn="l"/>
                <a:tab pos="18288000" algn="l"/>
              </a:tabLst>
            </a:lvl1pPr>
          </a:lstStyle>
          <a:p>
            <a:pPr/>
            <a:r>
              <a:t>Stem Cells</a:t>
            </a:r>
          </a:p>
        </p:txBody>
      </p:sp>
      <p:sp>
        <p:nvSpPr>
          <p:cNvPr id="56" name="Neural stem cells line the neural tube…"/>
          <p:cNvSpPr txBox="1"/>
          <p:nvPr>
            <p:ph type="body" idx="4294967295"/>
          </p:nvPr>
        </p:nvSpPr>
        <p:spPr>
          <a:xfrm>
            <a:off x="3962400" y="3200400"/>
            <a:ext cx="16459200" cy="957262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/>
          <a:p>
            <a:pPr>
              <a:lnSpc>
                <a:spcPct val="97000"/>
              </a:lnSpc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Neural stem cells line the neural tube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These divide quickly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Unlike adult stem cells, these guys divide and divide again, like well, like 'normal' (non neural) cells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Adult stem cells divide, but then one daughter cell dies!</a:t>
            </a:r>
          </a:p>
          <a:p>
            <a:pPr>
              <a:buChar char="•"/>
              <a:tabLst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  <a:tab pos="10947400" algn="l"/>
                <a:tab pos="11861800" algn="l"/>
                <a:tab pos="12776200" algn="l"/>
                <a:tab pos="13690600" algn="l"/>
                <a:tab pos="14605000" algn="l"/>
                <a:tab pos="15519400" algn="l"/>
                <a:tab pos="16433800" algn="l"/>
                <a:tab pos="17348200" algn="l"/>
                <a:tab pos="18262600" algn="l"/>
              </a:tabLst>
            </a:pPr>
            <a:r>
              <a:t>Stem cells become neuroblasts or glioblasts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5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