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 snapToObjects="1">
      <p:cViewPr varScale="1">
        <p:scale>
          <a:sx n="54" d="100"/>
          <a:sy n="54" d="100"/>
        </p:scale>
        <p:origin x="7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0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arcuate fasciculus means ‘curved body’ in Latin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anguage and Your Brai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Language and Your Brain</a:t>
            </a:r>
          </a:p>
        </p:txBody>
      </p:sp>
      <p:sp>
        <p:nvSpPr>
          <p:cNvPr id="120" name="Biology/Psychoogy 2606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Biology</a:t>
            </a:r>
            <a:r>
              <a:t>/Psycho</a:t>
            </a:r>
            <a:r>
              <a:rPr lang="en-US"/>
              <a:t>l</a:t>
            </a:r>
            <a:r>
              <a:t>ogy </a:t>
            </a:r>
            <a:r>
              <a:rPr dirty="0"/>
              <a:t>2606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VS - The What Pathwa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2239">
              <a:defRPr sz="10528"/>
            </a:lvl1pPr>
          </a:lstStyle>
          <a:p>
            <a:r>
              <a:t>AVS - The What Pathway</a:t>
            </a:r>
          </a:p>
        </p:txBody>
      </p:sp>
      <p:sp>
        <p:nvSpPr>
          <p:cNvPr id="153" name="Recognizing ‘auditory objects’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Recognizing ‘auditory objects’</a:t>
            </a:r>
          </a:p>
          <a:p>
            <a:r>
              <a:t>Sequences of tones for example</a:t>
            </a:r>
          </a:p>
          <a:p>
            <a:r>
              <a:t>Short units of speech, like phonemes</a:t>
            </a:r>
          </a:p>
          <a:p>
            <a:r>
              <a:t>MTG-TP is the ‘semantic lexicon’</a:t>
            </a:r>
          </a:p>
          <a:p>
            <a:r>
              <a:t>MTG-TP is important is sentence comprehension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DS - The Where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4024">
              <a:defRPr sz="10416"/>
            </a:lvl1pPr>
          </a:lstStyle>
          <a:p>
            <a:r>
              <a:t>ADS - The Where System</a:t>
            </a:r>
          </a:p>
        </p:txBody>
      </p:sp>
      <p:sp>
        <p:nvSpPr>
          <p:cNvPr id="158" name="Auditory cortex to parietal lob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Auditory cortex to parietal lobe</a:t>
            </a:r>
          </a:p>
          <a:p>
            <a:r>
              <a:t>Speech production</a:t>
            </a:r>
          </a:p>
          <a:p>
            <a:r>
              <a:t>Lip reading</a:t>
            </a:r>
          </a:p>
          <a:p>
            <a:r>
              <a:t>Speech repetition </a:t>
            </a:r>
          </a:p>
          <a:p>
            <a:r>
              <a:t>Phonological loop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r4.jpg" descr="g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66" y="1433736"/>
            <a:ext cx="21129971" cy="8613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anguage Evol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Language Evolution</a:t>
            </a:r>
          </a:p>
        </p:txBody>
      </p:sp>
      <p:sp>
        <p:nvSpPr>
          <p:cNvPr id="165" name="We have to understand cause and function to truly understand behaviou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have to understand cause and function to truly understand behaviour</a:t>
            </a:r>
          </a:p>
          <a:p>
            <a:r>
              <a:t>How did human language evolve?</a:t>
            </a:r>
          </a:p>
          <a:p>
            <a:r>
              <a:t>OK, that’s a good question</a:t>
            </a:r>
          </a:p>
          <a:p>
            <a:r>
              <a:t>New languages can spring up out of nowhere though, Nicaraguan Sign Language for example</a:t>
            </a:r>
          </a:p>
          <a:p>
            <a:r>
              <a:t>We are probably wired for language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anguage Evol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Language Evolution</a:t>
            </a:r>
          </a:p>
        </p:txBody>
      </p:sp>
      <p:sp>
        <p:nvSpPr>
          <p:cNvPr id="168" name="The Mother tongue hypothesis and kin sele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1173" indent="-501173" defTabSz="673655">
              <a:spcBef>
                <a:spcPts val="4800"/>
              </a:spcBef>
              <a:defRPr sz="3607"/>
            </a:pPr>
            <a:r>
              <a:t>The Mother tongue hypothesis and kin selection</a:t>
            </a:r>
          </a:p>
          <a:p>
            <a:pPr marL="501173" indent="-501173" defTabSz="673655">
              <a:spcBef>
                <a:spcPts val="4800"/>
              </a:spcBef>
              <a:defRPr sz="3607"/>
            </a:pPr>
            <a:r>
              <a:t>The further you get from Africa, the fewer phonemes you have in a language</a:t>
            </a:r>
          </a:p>
          <a:p>
            <a:pPr marL="865663" lvl="1" indent="-501173" defTabSz="673655">
              <a:spcBef>
                <a:spcPts val="4800"/>
              </a:spcBef>
              <a:defRPr sz="3607"/>
            </a:pPr>
            <a:r>
              <a:t>Less genetic diversity as migration out of Africa happened, so fewer phonemes</a:t>
            </a:r>
          </a:p>
          <a:p>
            <a:pPr marL="865663" lvl="1" indent="-501173" defTabSz="673655">
              <a:spcBef>
                <a:spcPts val="4800"/>
              </a:spcBef>
              <a:defRPr sz="3607"/>
            </a:pPr>
            <a:r>
              <a:t>Wait, language has a genetic basis?</a:t>
            </a:r>
          </a:p>
          <a:p>
            <a:pPr marL="1230153" lvl="2" indent="-501173" defTabSz="673655">
              <a:spcBef>
                <a:spcPts val="4800"/>
              </a:spcBef>
              <a:defRPr sz="3607"/>
            </a:pPr>
            <a:r>
              <a:t>Wait for the next slide…..</a:t>
            </a:r>
          </a:p>
          <a:p>
            <a:pPr marL="501173" indent="-501173" defTabSz="673655">
              <a:spcBef>
                <a:spcPts val="4800"/>
              </a:spcBef>
              <a:defRPr sz="3607"/>
            </a:pPr>
            <a:r>
              <a:t>Language probably showed up between 100 000 and 50 000 years ago </a:t>
            </a:r>
          </a:p>
          <a:p>
            <a:pPr marL="865663" lvl="1" indent="-501173" defTabSz="673655">
              <a:spcBef>
                <a:spcPts val="4800"/>
              </a:spcBef>
              <a:defRPr sz="3607"/>
            </a:pPr>
            <a:r>
              <a:t>Coincides with behavioural modernity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enes and Langu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Genes and Language</a:t>
            </a:r>
          </a:p>
        </p:txBody>
      </p:sp>
      <p:sp>
        <p:nvSpPr>
          <p:cNvPr id="171" name="The KE Family in the U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KE Family in the UK</a:t>
            </a:r>
          </a:p>
          <a:p>
            <a:pPr lvl="1"/>
            <a:r>
              <a:t>about 1/3 of the kids have developmental verbal dyspraxia</a:t>
            </a:r>
          </a:p>
          <a:p>
            <a:r>
              <a:t>Less motor neuron activity in areas that control the tongue and face</a:t>
            </a:r>
          </a:p>
          <a:p>
            <a:pPr lvl="1"/>
            <a:r>
              <a:t>Have a mutation in FOXP2 gene on chromosome 7</a:t>
            </a:r>
          </a:p>
          <a:p>
            <a:r>
              <a:t>FOXP2 is important in many animals’ communication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Conclusions</a:t>
            </a:r>
          </a:p>
        </p:txBody>
      </p:sp>
      <p:sp>
        <p:nvSpPr>
          <p:cNvPr id="174" name="Language is uniquely hum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Language is uniquely human</a:t>
            </a:r>
          </a:p>
          <a:p>
            <a:r>
              <a:t>Animal models are hard here, though not impossible</a:t>
            </a:r>
          </a:p>
          <a:p>
            <a:r>
              <a:t>Like any other characteristic, language evolved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23" name="Language is uniquely hum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Language is uniquely human</a:t>
            </a:r>
          </a:p>
          <a:p>
            <a:r>
              <a:t>Semantic and syntactic</a:t>
            </a:r>
          </a:p>
          <a:p>
            <a:r>
              <a:t>There is communication in other species, but nothing remotely as complex as human language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eschwind-Lichteim-Wernick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0086">
              <a:defRPr sz="9407"/>
            </a:lvl1pPr>
          </a:lstStyle>
          <a:p>
            <a:r>
              <a:t>Geschwind-Lichteim-Wernicke Model</a:t>
            </a:r>
          </a:p>
        </p:txBody>
      </p:sp>
      <p:sp>
        <p:nvSpPr>
          <p:cNvPr id="126" name="Thanks for the easy to remember name…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Thanks for the easy to remember name….</a:t>
            </a:r>
          </a:p>
          <a:p>
            <a:r>
              <a:t>Throughout much of the 20th Century this was the go to idea about language processing in the brain</a:t>
            </a:r>
          </a:p>
          <a:p>
            <a:r>
              <a:t>For receiving language, info goes from auditory pathways to Area 41 (primary auditory cortex) then on to Wernicke’s area where meaning of words is obtained</a:t>
            </a:r>
          </a:p>
          <a:p>
            <a:r>
              <a:t>For producing language, Wernicke’s to Broca’s via the arcuate fasciculus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250px-Arcuate_Fasciculus.jpg" descr="250px-Arcuate_Fascicul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35" y="-192323"/>
            <a:ext cx="12199130" cy="11564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480px-Gray726-Brodman.png" descr="480px-Gray726-Brod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93" y="2309527"/>
            <a:ext cx="10069887" cy="7552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480px-Gray727-Brodman.png" descr="480px-Gray727-Brod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403" y="2108096"/>
            <a:ext cx="10607036" cy="795527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Brodmann brain map"/>
          <p:cNvSpPr txBox="1"/>
          <p:nvPr/>
        </p:nvSpPr>
        <p:spPr>
          <a:xfrm>
            <a:off x="7374523" y="10936893"/>
            <a:ext cx="7165023" cy="986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500"/>
            </a:lvl1pPr>
          </a:lstStyle>
          <a:p>
            <a:r>
              <a:t>Brodmann brain map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eschwind-Lichteim-Wernick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0086">
              <a:defRPr sz="9407"/>
            </a:lvl1pPr>
          </a:lstStyle>
          <a:p>
            <a:r>
              <a:t>Geschwind-Lichteim-Wernicke Model</a:t>
            </a:r>
          </a:p>
        </p:txBody>
      </p:sp>
      <p:sp>
        <p:nvSpPr>
          <p:cNvPr id="137" name="Information now in Broca’s Are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Information now in Broca’s Area</a:t>
            </a:r>
          </a:p>
          <a:p>
            <a:r>
              <a:t>Morphemes are assembled</a:t>
            </a:r>
          </a:p>
          <a:p>
            <a:r>
              <a:t>Broca’s Area holds a representation of how to make a word</a:t>
            </a:r>
          </a:p>
          <a:p>
            <a:r>
              <a:t>Info sent say to facial muscles, or to hands (for writing or signing).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n elegant and simpl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24363">
              <a:defRPr sz="8512"/>
            </a:lvl1pPr>
          </a:lstStyle>
          <a:p>
            <a:r>
              <a:t>An elegant and simple model</a:t>
            </a:r>
          </a:p>
        </p:txBody>
      </p:sp>
      <p:sp>
        <p:nvSpPr>
          <p:cNvPr id="140" name="That’s wrong….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That’s wrong…..</a:t>
            </a:r>
          </a:p>
        </p:txBody>
      </p:sp>
      <p:pic>
        <p:nvPicPr>
          <p:cNvPr id="141" name="350px-Wernickeges2.gif" descr="350px-Wernickege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787" y="768062"/>
            <a:ext cx="9354426" cy="8365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mporary Think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Contemporary Thinking</a:t>
            </a:r>
          </a:p>
        </p:txBody>
      </p:sp>
      <p:sp>
        <p:nvSpPr>
          <p:cNvPr id="144" name="Two streams that connect the auditory cortex to frontal lob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streams that connect the auditory cortex to frontal lobe</a:t>
            </a:r>
          </a:p>
          <a:p>
            <a:r>
              <a:t>Auditory Dorsal Stream (ADS)</a:t>
            </a:r>
          </a:p>
          <a:p>
            <a:pPr lvl="1"/>
            <a:r>
              <a:t>Sound localization, also in other primates, the </a:t>
            </a:r>
            <a:r>
              <a:rPr b="1"/>
              <a:t>where</a:t>
            </a:r>
            <a:r>
              <a:t> pathway</a:t>
            </a:r>
          </a:p>
          <a:p>
            <a:r>
              <a:t>Auditory Ventral Stream (AVS)</a:t>
            </a:r>
          </a:p>
          <a:p>
            <a:pPr lvl="1"/>
            <a:r>
              <a:t>Sound recognition, the </a:t>
            </a:r>
            <a:r>
              <a:rPr b="1"/>
              <a:t>what</a:t>
            </a:r>
            <a:r>
              <a:t> pathway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Neurolinguistics.png" descr="Neurolinguisti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73" y="709781"/>
            <a:ext cx="13188048" cy="12937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432</Words>
  <Application>Microsoft Macintosh PowerPoint</Application>
  <PresentationFormat>Custom</PresentationFormat>
  <Paragraphs>62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Language and Your Brain</vt:lpstr>
      <vt:lpstr>Introduction</vt:lpstr>
      <vt:lpstr>Geschwind-Lichteim-Wernicke Model</vt:lpstr>
      <vt:lpstr>PowerPoint Presentation</vt:lpstr>
      <vt:lpstr>PowerPoint Presentation</vt:lpstr>
      <vt:lpstr>Geschwind-Lichteim-Wernicke Model</vt:lpstr>
      <vt:lpstr>An elegant and simple model</vt:lpstr>
      <vt:lpstr>Contemporary Thinking</vt:lpstr>
      <vt:lpstr>PowerPoint Presentation</vt:lpstr>
      <vt:lpstr>AVS - The What Pathway</vt:lpstr>
      <vt:lpstr>ADS - The Where System</vt:lpstr>
      <vt:lpstr>PowerPoint Presentation</vt:lpstr>
      <vt:lpstr>Language Evolution</vt:lpstr>
      <vt:lpstr>Language Evolution</vt:lpstr>
      <vt:lpstr>Genes and Language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Your Brain</dc:title>
  <cp:lastModifiedBy>Dave Brodbeck</cp:lastModifiedBy>
  <cp:revision>2</cp:revision>
  <dcterms:modified xsi:type="dcterms:W3CDTF">2019-11-12T23:29:33Z</dcterms:modified>
</cp:coreProperties>
</file>